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4" r:id="rId2"/>
    <p:sldMasterId id="2147483662" r:id="rId3"/>
    <p:sldMasterId id="2147483676" r:id="rId4"/>
    <p:sldMasterId id="2147483687" r:id="rId5"/>
  </p:sldMasterIdLst>
  <p:notesMasterIdLst>
    <p:notesMasterId r:id="rId28"/>
  </p:notesMasterIdLst>
  <p:handoutMasterIdLst>
    <p:handoutMasterId r:id="rId29"/>
  </p:handoutMasterIdLst>
  <p:sldIdLst>
    <p:sldId id="256" r:id="rId6"/>
    <p:sldId id="498" r:id="rId7"/>
    <p:sldId id="419" r:id="rId8"/>
    <p:sldId id="467" r:id="rId9"/>
    <p:sldId id="421" r:id="rId10"/>
    <p:sldId id="422" r:id="rId11"/>
    <p:sldId id="470" r:id="rId12"/>
    <p:sldId id="475" r:id="rId13"/>
    <p:sldId id="477" r:id="rId14"/>
    <p:sldId id="434" r:id="rId15"/>
    <p:sldId id="478" r:id="rId16"/>
    <p:sldId id="479" r:id="rId17"/>
    <p:sldId id="480" r:id="rId18"/>
    <p:sldId id="484" r:id="rId19"/>
    <p:sldId id="491" r:id="rId20"/>
    <p:sldId id="486" r:id="rId21"/>
    <p:sldId id="493" r:id="rId22"/>
    <p:sldId id="488" r:id="rId23"/>
    <p:sldId id="495" r:id="rId24"/>
    <p:sldId id="494" r:id="rId25"/>
    <p:sldId id="497" r:id="rId26"/>
    <p:sldId id="347" r:id="rId27"/>
  </p:sldIdLst>
  <p:sldSz cx="100584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66"/>
    <a:srgbClr val="FF9999"/>
    <a:srgbClr val="F88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6059" autoAdjust="0"/>
    <p:restoredTop sz="88633" autoAdjust="0"/>
  </p:normalViewPr>
  <p:slideViewPr>
    <p:cSldViewPr showGuides="1">
      <p:cViewPr>
        <p:scale>
          <a:sx n="150" d="100"/>
          <a:sy n="150" d="100"/>
        </p:scale>
        <p:origin x="-1920" y="-570"/>
      </p:cViewPr>
      <p:guideLst>
        <p:guide orient="horz" pos="2160"/>
        <p:guide pos="3168"/>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5" d="100"/>
          <a:sy n="95" d="100"/>
        </p:scale>
        <p:origin x="-50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F9166098-9FD1-45E3-8A7C-31EFBE9AAE3B}" type="datetime1">
              <a:rPr lang="en-US" smtClean="0"/>
              <a:t>1/22/2014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4E6100B7-6EC2-4378-8E14-70688D2D28EB}" type="slidenum">
              <a:rPr lang="en-US" smtClean="0"/>
              <a:t>‹#›</a:t>
            </a:fld>
            <a:endParaRPr lang="en-US"/>
          </a:p>
        </p:txBody>
      </p:sp>
    </p:spTree>
    <p:extLst>
      <p:ext uri="{BB962C8B-B14F-4D97-AF65-F5344CB8AC3E}">
        <p14:creationId xmlns:p14="http://schemas.microsoft.com/office/powerpoint/2010/main" val="7354231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13CBE026-6C30-4439-A81D-1C0EE0B1D0A7}" type="datetime1">
              <a:rPr lang="en-US" smtClean="0"/>
              <a:t>1/22/2014</a:t>
            </a:fld>
            <a:endParaRPr lang="en-US"/>
          </a:p>
        </p:txBody>
      </p:sp>
      <p:sp>
        <p:nvSpPr>
          <p:cNvPr id="4" name="Slide Image Placeholder 3"/>
          <p:cNvSpPr>
            <a:spLocks noGrp="1" noRot="1" noChangeAspect="1"/>
          </p:cNvSpPr>
          <p:nvPr>
            <p:ph type="sldImg" idx="2"/>
          </p:nvPr>
        </p:nvSpPr>
        <p:spPr>
          <a:xfrm>
            <a:off x="949325" y="696913"/>
            <a:ext cx="511175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A016C898-31DE-4FDA-8BAF-5D2032988863}" type="slidenum">
              <a:rPr lang="en-US" smtClean="0"/>
              <a:t>‹#›</a:t>
            </a:fld>
            <a:endParaRPr lang="en-US"/>
          </a:p>
        </p:txBody>
      </p:sp>
    </p:spTree>
    <p:extLst>
      <p:ext uri="{BB962C8B-B14F-4D97-AF65-F5344CB8AC3E}">
        <p14:creationId xmlns:p14="http://schemas.microsoft.com/office/powerpoint/2010/main" val="39389441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357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7"/>
          <p:cNvSpPr txBox="1">
            <a:spLocks noGrp="1" noChangeArrowheads="1"/>
          </p:cNvSpPr>
          <p:nvPr/>
        </p:nvSpPr>
        <p:spPr bwMode="auto">
          <a:xfrm>
            <a:off x="3970736" y="8830663"/>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57" tIns="46231" rIns="92457" bIns="46231" anchor="b"/>
          <a:lstStyle>
            <a:lvl1pPr defTabSz="936625" eaLnBrk="0" hangingPunct="0">
              <a:defRPr>
                <a:solidFill>
                  <a:schemeClr val="tx1"/>
                </a:solidFill>
                <a:latin typeface="Arial" charset="0"/>
              </a:defRPr>
            </a:lvl1pPr>
            <a:lvl2pPr marL="742950" indent="-285750" defTabSz="936625" eaLnBrk="0" hangingPunct="0">
              <a:defRPr>
                <a:solidFill>
                  <a:schemeClr val="tx1"/>
                </a:solidFill>
                <a:latin typeface="Arial" charset="0"/>
              </a:defRPr>
            </a:lvl2pPr>
            <a:lvl3pPr marL="1143000" indent="-228600" defTabSz="936625" eaLnBrk="0" hangingPunct="0">
              <a:defRPr>
                <a:solidFill>
                  <a:schemeClr val="tx1"/>
                </a:solidFill>
                <a:latin typeface="Arial" charset="0"/>
              </a:defRPr>
            </a:lvl3pPr>
            <a:lvl4pPr marL="1600200" indent="-228600" defTabSz="936625" eaLnBrk="0" hangingPunct="0">
              <a:defRPr>
                <a:solidFill>
                  <a:schemeClr val="tx1"/>
                </a:solidFill>
                <a:latin typeface="Arial" charset="0"/>
              </a:defRPr>
            </a:lvl4pPr>
            <a:lvl5pPr marL="2057400" indent="-228600" defTabSz="936625" eaLnBrk="0" hangingPunct="0">
              <a:defRPr>
                <a:solidFill>
                  <a:schemeClr val="tx1"/>
                </a:solidFill>
                <a:latin typeface="Arial" charset="0"/>
              </a:defRPr>
            </a:lvl5pPr>
            <a:lvl6pPr marL="2514600" indent="-228600" defTabSz="936625" eaLnBrk="0" fontAlgn="base" hangingPunct="0">
              <a:spcBef>
                <a:spcPct val="0"/>
              </a:spcBef>
              <a:spcAft>
                <a:spcPct val="0"/>
              </a:spcAft>
              <a:defRPr>
                <a:solidFill>
                  <a:schemeClr val="tx1"/>
                </a:solidFill>
                <a:latin typeface="Arial" charset="0"/>
              </a:defRPr>
            </a:lvl6pPr>
            <a:lvl7pPr marL="2971800" indent="-228600" defTabSz="936625" eaLnBrk="0" fontAlgn="base" hangingPunct="0">
              <a:spcBef>
                <a:spcPct val="0"/>
              </a:spcBef>
              <a:spcAft>
                <a:spcPct val="0"/>
              </a:spcAft>
              <a:defRPr>
                <a:solidFill>
                  <a:schemeClr val="tx1"/>
                </a:solidFill>
                <a:latin typeface="Arial" charset="0"/>
              </a:defRPr>
            </a:lvl7pPr>
            <a:lvl8pPr marL="3429000" indent="-228600" defTabSz="936625" eaLnBrk="0" fontAlgn="base" hangingPunct="0">
              <a:spcBef>
                <a:spcPct val="0"/>
              </a:spcBef>
              <a:spcAft>
                <a:spcPct val="0"/>
              </a:spcAft>
              <a:defRPr>
                <a:solidFill>
                  <a:schemeClr val="tx1"/>
                </a:solidFill>
                <a:latin typeface="Arial" charset="0"/>
              </a:defRPr>
            </a:lvl8pPr>
            <a:lvl9pPr marL="3886200" indent="-228600" defTabSz="936625" eaLnBrk="0" fontAlgn="base" hangingPunct="0">
              <a:spcBef>
                <a:spcPct val="0"/>
              </a:spcBef>
              <a:spcAft>
                <a:spcPct val="0"/>
              </a:spcAft>
              <a:defRPr>
                <a:solidFill>
                  <a:schemeClr val="tx1"/>
                </a:solidFill>
                <a:latin typeface="Arial" charset="0"/>
              </a:defRPr>
            </a:lvl9pPr>
          </a:lstStyle>
          <a:p>
            <a:pPr algn="r" eaLnBrk="1" hangingPunct="1"/>
            <a:fld id="{F07D48C7-66F5-4F18-AE00-7BDC4A66515C}" type="slidenum">
              <a:rPr lang="en-US" sz="1200">
                <a:solidFill>
                  <a:prstClr val="black"/>
                </a:solidFill>
              </a:rPr>
              <a:pPr algn="r" eaLnBrk="1" hangingPunct="1"/>
              <a:t>2</a:t>
            </a:fld>
            <a:endParaRPr lang="en-US" sz="1200">
              <a:solidFill>
                <a:prstClr val="black"/>
              </a:solidFill>
            </a:endParaRPr>
          </a:p>
        </p:txBody>
      </p:sp>
      <p:sp>
        <p:nvSpPr>
          <p:cNvPr id="47108" name="Rectangle 2"/>
          <p:cNvSpPr>
            <a:spLocks noGrp="1" noRot="1" noChangeAspect="1" noChangeArrowheads="1" noTextEdit="1"/>
          </p:cNvSpPr>
          <p:nvPr>
            <p:ph type="sldImg"/>
          </p:nvPr>
        </p:nvSpPr>
        <p:spPr>
          <a:xfrm>
            <a:off x="960438" y="700088"/>
            <a:ext cx="5110162" cy="3484562"/>
          </a:xfrm>
          <a:ln/>
        </p:spPr>
      </p:sp>
      <p:sp>
        <p:nvSpPr>
          <p:cNvPr id="4710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17375" eaLnBrk="0" hangingPunct="0">
              <a:defRPr sz="1600">
                <a:solidFill>
                  <a:schemeClr val="tx1"/>
                </a:solidFill>
                <a:latin typeface="Arial" pitchFamily="34" charset="0"/>
              </a:defRPr>
            </a:lvl1pPr>
            <a:lvl2pPr marL="733904" indent="-282269" defTabSz="917375" eaLnBrk="0" hangingPunct="0">
              <a:defRPr sz="1600">
                <a:solidFill>
                  <a:schemeClr val="tx1"/>
                </a:solidFill>
                <a:latin typeface="Arial" pitchFamily="34" charset="0"/>
              </a:defRPr>
            </a:lvl2pPr>
            <a:lvl3pPr marL="1129079" indent="-225816" defTabSz="917375" eaLnBrk="0" hangingPunct="0">
              <a:defRPr sz="1600">
                <a:solidFill>
                  <a:schemeClr val="tx1"/>
                </a:solidFill>
                <a:latin typeface="Arial" pitchFamily="34" charset="0"/>
              </a:defRPr>
            </a:lvl3pPr>
            <a:lvl4pPr marL="1580711" indent="-225816" defTabSz="917375" eaLnBrk="0" hangingPunct="0">
              <a:defRPr sz="1600">
                <a:solidFill>
                  <a:schemeClr val="tx1"/>
                </a:solidFill>
                <a:latin typeface="Arial" pitchFamily="34" charset="0"/>
              </a:defRPr>
            </a:lvl4pPr>
            <a:lvl5pPr marL="2032344" indent="-225816" defTabSz="917375" eaLnBrk="0" hangingPunct="0">
              <a:defRPr sz="1600">
                <a:solidFill>
                  <a:schemeClr val="tx1"/>
                </a:solidFill>
                <a:latin typeface="Arial" pitchFamily="34" charset="0"/>
              </a:defRPr>
            </a:lvl5pPr>
            <a:lvl6pPr marL="2483975" indent="-225816" algn="ctr" defTabSz="917375" eaLnBrk="0" fontAlgn="base" hangingPunct="0">
              <a:spcBef>
                <a:spcPct val="0"/>
              </a:spcBef>
              <a:spcAft>
                <a:spcPct val="0"/>
              </a:spcAft>
              <a:defRPr sz="1600">
                <a:solidFill>
                  <a:schemeClr val="tx1"/>
                </a:solidFill>
                <a:latin typeface="Arial" pitchFamily="34" charset="0"/>
              </a:defRPr>
            </a:lvl6pPr>
            <a:lvl7pPr marL="2935605" indent="-225816" algn="ctr" defTabSz="917375" eaLnBrk="0" fontAlgn="base" hangingPunct="0">
              <a:spcBef>
                <a:spcPct val="0"/>
              </a:spcBef>
              <a:spcAft>
                <a:spcPct val="0"/>
              </a:spcAft>
              <a:defRPr sz="1600">
                <a:solidFill>
                  <a:schemeClr val="tx1"/>
                </a:solidFill>
                <a:latin typeface="Arial" pitchFamily="34" charset="0"/>
              </a:defRPr>
            </a:lvl7pPr>
            <a:lvl8pPr marL="3387239" indent="-225816" algn="ctr" defTabSz="917375" eaLnBrk="0" fontAlgn="base" hangingPunct="0">
              <a:spcBef>
                <a:spcPct val="0"/>
              </a:spcBef>
              <a:spcAft>
                <a:spcPct val="0"/>
              </a:spcAft>
              <a:defRPr sz="1600">
                <a:solidFill>
                  <a:schemeClr val="tx1"/>
                </a:solidFill>
                <a:latin typeface="Arial" pitchFamily="34" charset="0"/>
              </a:defRPr>
            </a:lvl8pPr>
            <a:lvl9pPr marL="3838870" indent="-225816" algn="ctr" defTabSz="917375" eaLnBrk="0" fontAlgn="base" hangingPunct="0">
              <a:spcBef>
                <a:spcPct val="0"/>
              </a:spcBef>
              <a:spcAft>
                <a:spcPct val="0"/>
              </a:spcAft>
              <a:defRPr sz="1600">
                <a:solidFill>
                  <a:schemeClr val="tx1"/>
                </a:solidFill>
                <a:latin typeface="Arial" pitchFamily="34" charset="0"/>
              </a:defRPr>
            </a:lvl9pPr>
          </a:lstStyle>
          <a:p>
            <a:pPr eaLnBrk="1" hangingPunct="1"/>
            <a:fld id="{76E412BB-4CDB-4695-9C61-03FC2AD0B4FC}" type="slidenum">
              <a:rPr lang="en-US" sz="1200">
                <a:solidFill>
                  <a:prstClr val="black"/>
                </a:solidFill>
              </a:rPr>
              <a:pPr eaLnBrk="1" hangingPunct="1"/>
              <a:t>6</a:t>
            </a:fld>
            <a:endParaRPr lang="en-US" sz="1200">
              <a:solidFill>
                <a:prstClr val="black"/>
              </a:solidFill>
            </a:endParaRPr>
          </a:p>
        </p:txBody>
      </p:sp>
      <p:sp>
        <p:nvSpPr>
          <p:cNvPr id="45059" name="Slide Image Placeholder 1"/>
          <p:cNvSpPr>
            <a:spLocks noGrp="1" noRot="1" noChangeAspect="1" noTextEdit="1"/>
          </p:cNvSpPr>
          <p:nvPr>
            <p:ph type="sldImg"/>
          </p:nvPr>
        </p:nvSpPr>
        <p:spPr>
          <a:xfrm>
            <a:off x="949325" y="696913"/>
            <a:ext cx="5111750" cy="3486150"/>
          </a:xfrm>
          <a:prstGeom prst="rect">
            <a:avLst/>
          </a:prstGeom>
          <a:ln/>
        </p:spPr>
      </p:sp>
      <p:sp>
        <p:nvSpPr>
          <p:cNvPr id="45060" name="Notes Placeholder 2"/>
          <p:cNvSpPr>
            <a:spLocks noGrp="1"/>
          </p:cNvSpPr>
          <p:nvPr>
            <p:ph type="body" idx="1"/>
          </p:nvPr>
        </p:nvSpPr>
        <p:spPr>
          <a:noFill/>
        </p:spPr>
        <p:txBody>
          <a:bodyPr/>
          <a:lstStyle/>
          <a:p>
            <a:pPr lvl="0"/>
            <a:r>
              <a:rPr lang="en-US" i="1" dirty="0"/>
              <a:t>Convey excitement about new information to present today.  How fast it has evolved, significant increase in scale and scope, rapidly changing for the better</a:t>
            </a:r>
            <a:r>
              <a:rPr lang="en-US" dirty="0"/>
              <a:t> </a:t>
            </a:r>
          </a:p>
          <a:p>
            <a:r>
              <a:rPr lang="en-US" dirty="0"/>
              <a:t> </a:t>
            </a:r>
          </a:p>
          <a:p>
            <a:pPr lvl="0"/>
            <a:r>
              <a:rPr lang="en-US" dirty="0"/>
              <a:t>What gets us excited is how we now recognize the DJ Basin as a World Class Oil Resource.  Over the years as this basin was just being developed it was very much recognized as a liquids rich natural gas play.  This is certainly not the case anymore.   </a:t>
            </a:r>
          </a:p>
          <a:p>
            <a:r>
              <a:rPr lang="en-US" dirty="0"/>
              <a:t> </a:t>
            </a:r>
          </a:p>
          <a:p>
            <a:pPr lvl="0"/>
            <a:r>
              <a:rPr lang="en-US" dirty="0"/>
              <a:t>We will update you today on our recoverable resources which have increased from last years numbers by 60% and we will certainly explain got there.</a:t>
            </a:r>
          </a:p>
          <a:p>
            <a:r>
              <a:rPr lang="en-US" dirty="0"/>
              <a:t> </a:t>
            </a:r>
          </a:p>
          <a:p>
            <a:pPr lvl="0"/>
            <a:r>
              <a:rPr lang="en-US" dirty="0"/>
              <a:t>With increased resource comes the challenge of accelerating our program.  We will lay out our five year plan to show you how we get to a 20 percent compounded annual growth rate over the next five years.</a:t>
            </a:r>
          </a:p>
          <a:p>
            <a:r>
              <a:rPr lang="en-US" dirty="0"/>
              <a:t> </a:t>
            </a:r>
          </a:p>
          <a:p>
            <a:pPr lvl="0"/>
            <a:r>
              <a:rPr lang="en-US" dirty="0"/>
              <a:t>And to finish up we will certainly layout some of our continued advances in technology and operations to provide you with confidence in our abilities as we consider ourselves the leaders in this play.</a:t>
            </a:r>
          </a:p>
          <a:p>
            <a:endParaRPr lang="en-US" dirty="0" smtClean="0"/>
          </a:p>
        </p:txBody>
      </p:sp>
      <p:sp>
        <p:nvSpPr>
          <p:cNvPr id="45061" name="Slide Number Placeholder 3"/>
          <p:cNvSpPr txBox="1">
            <a:spLocks noGrp="1"/>
          </p:cNvSpPr>
          <p:nvPr/>
        </p:nvSpPr>
        <p:spPr bwMode="auto">
          <a:xfrm>
            <a:off x="3970784" y="8830010"/>
            <a:ext cx="303804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2" rIns="91524" bIns="45762" anchor="b"/>
          <a:lstStyle>
            <a:lvl1pPr defTabSz="928688" eaLnBrk="0" hangingPunct="0">
              <a:defRPr sz="1600">
                <a:solidFill>
                  <a:schemeClr val="tx1"/>
                </a:solidFill>
                <a:latin typeface="Arial" pitchFamily="34" charset="0"/>
              </a:defRPr>
            </a:lvl1pPr>
            <a:lvl2pPr marL="742950" indent="-285750" defTabSz="928688" eaLnBrk="0" hangingPunct="0">
              <a:defRPr sz="1600">
                <a:solidFill>
                  <a:schemeClr val="tx1"/>
                </a:solidFill>
                <a:latin typeface="Arial" pitchFamily="34" charset="0"/>
              </a:defRPr>
            </a:lvl2pPr>
            <a:lvl3pPr marL="1143000" indent="-228600" defTabSz="928688" eaLnBrk="0" hangingPunct="0">
              <a:defRPr sz="1600">
                <a:solidFill>
                  <a:schemeClr val="tx1"/>
                </a:solidFill>
                <a:latin typeface="Arial" pitchFamily="34" charset="0"/>
              </a:defRPr>
            </a:lvl3pPr>
            <a:lvl4pPr marL="1600200" indent="-228600" defTabSz="928688" eaLnBrk="0" hangingPunct="0">
              <a:defRPr sz="1600">
                <a:solidFill>
                  <a:schemeClr val="tx1"/>
                </a:solidFill>
                <a:latin typeface="Arial" pitchFamily="34" charset="0"/>
              </a:defRPr>
            </a:lvl4pPr>
            <a:lvl5pPr marL="2057400" indent="-228600" defTabSz="928688" eaLnBrk="0" hangingPunct="0">
              <a:defRPr sz="1600">
                <a:solidFill>
                  <a:schemeClr val="tx1"/>
                </a:solidFill>
                <a:latin typeface="Arial" pitchFamily="34" charset="0"/>
              </a:defRPr>
            </a:lvl5pPr>
            <a:lvl6pPr marL="2514600" indent="-228600" algn="ctr" defTabSz="928688" eaLnBrk="0" fontAlgn="base" hangingPunct="0">
              <a:spcBef>
                <a:spcPct val="0"/>
              </a:spcBef>
              <a:spcAft>
                <a:spcPct val="0"/>
              </a:spcAft>
              <a:defRPr sz="1600">
                <a:solidFill>
                  <a:schemeClr val="tx1"/>
                </a:solidFill>
                <a:latin typeface="Arial" pitchFamily="34" charset="0"/>
              </a:defRPr>
            </a:lvl6pPr>
            <a:lvl7pPr marL="2971800" indent="-228600" algn="ctr" defTabSz="928688" eaLnBrk="0" fontAlgn="base" hangingPunct="0">
              <a:spcBef>
                <a:spcPct val="0"/>
              </a:spcBef>
              <a:spcAft>
                <a:spcPct val="0"/>
              </a:spcAft>
              <a:defRPr sz="1600">
                <a:solidFill>
                  <a:schemeClr val="tx1"/>
                </a:solidFill>
                <a:latin typeface="Arial" pitchFamily="34" charset="0"/>
              </a:defRPr>
            </a:lvl7pPr>
            <a:lvl8pPr marL="3429000" indent="-228600" algn="ctr" defTabSz="928688" eaLnBrk="0" fontAlgn="base" hangingPunct="0">
              <a:spcBef>
                <a:spcPct val="0"/>
              </a:spcBef>
              <a:spcAft>
                <a:spcPct val="0"/>
              </a:spcAft>
              <a:defRPr sz="1600">
                <a:solidFill>
                  <a:schemeClr val="tx1"/>
                </a:solidFill>
                <a:latin typeface="Arial" pitchFamily="34" charset="0"/>
              </a:defRPr>
            </a:lvl8pPr>
            <a:lvl9pPr marL="3886200" indent="-228600" algn="ctr" defTabSz="928688" eaLnBrk="0" fontAlgn="base" hangingPunct="0">
              <a:spcBef>
                <a:spcPct val="0"/>
              </a:spcBef>
              <a:spcAft>
                <a:spcPct val="0"/>
              </a:spcAft>
              <a:defRPr sz="1600">
                <a:solidFill>
                  <a:schemeClr val="tx1"/>
                </a:solidFill>
                <a:latin typeface="Arial" pitchFamily="34" charset="0"/>
              </a:defRPr>
            </a:lvl9pPr>
          </a:lstStyle>
          <a:p>
            <a:pPr algn="r" eaLnBrk="1" hangingPunct="1">
              <a:spcBef>
                <a:spcPct val="0"/>
              </a:spcBef>
            </a:pPr>
            <a:fld id="{3AB9C866-E826-42C2-950B-41E0622CBC0A}" type="slidenum">
              <a:rPr lang="en-US" sz="1200">
                <a:solidFill>
                  <a:srgbClr val="000000"/>
                </a:solidFill>
              </a:rPr>
              <a:pPr algn="r" eaLnBrk="1" hangingPunct="1">
                <a:spcBef>
                  <a:spcPct val="0"/>
                </a:spcBef>
              </a:pPr>
              <a:t>6</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7"/>
          <p:cNvSpPr txBox="1">
            <a:spLocks noGrp="1" noChangeArrowheads="1"/>
          </p:cNvSpPr>
          <p:nvPr/>
        </p:nvSpPr>
        <p:spPr bwMode="auto">
          <a:xfrm>
            <a:off x="3970341"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2" tIns="46206" rIns="92412" bIns="46206" anchor="b"/>
          <a:lstStyle>
            <a:lvl1pPr defTabSz="936625" eaLnBrk="0" hangingPunct="0">
              <a:defRPr>
                <a:solidFill>
                  <a:schemeClr val="tx1"/>
                </a:solidFill>
                <a:latin typeface="Arial" charset="0"/>
              </a:defRPr>
            </a:lvl1pPr>
            <a:lvl2pPr marL="742950" indent="-285750" defTabSz="936625" eaLnBrk="0" hangingPunct="0">
              <a:defRPr>
                <a:solidFill>
                  <a:schemeClr val="tx1"/>
                </a:solidFill>
                <a:latin typeface="Arial" charset="0"/>
              </a:defRPr>
            </a:lvl2pPr>
            <a:lvl3pPr marL="1143000" indent="-228600" defTabSz="936625" eaLnBrk="0" hangingPunct="0">
              <a:defRPr>
                <a:solidFill>
                  <a:schemeClr val="tx1"/>
                </a:solidFill>
                <a:latin typeface="Arial" charset="0"/>
              </a:defRPr>
            </a:lvl3pPr>
            <a:lvl4pPr marL="1600200" indent="-228600" defTabSz="936625" eaLnBrk="0" hangingPunct="0">
              <a:defRPr>
                <a:solidFill>
                  <a:schemeClr val="tx1"/>
                </a:solidFill>
                <a:latin typeface="Arial" charset="0"/>
              </a:defRPr>
            </a:lvl4pPr>
            <a:lvl5pPr marL="2057400" indent="-228600" defTabSz="936625" eaLnBrk="0" hangingPunct="0">
              <a:defRPr>
                <a:solidFill>
                  <a:schemeClr val="tx1"/>
                </a:solidFill>
                <a:latin typeface="Arial" charset="0"/>
              </a:defRPr>
            </a:lvl5pPr>
            <a:lvl6pPr marL="2514600" indent="-228600" defTabSz="936625" eaLnBrk="0" fontAlgn="base" hangingPunct="0">
              <a:spcBef>
                <a:spcPct val="50000"/>
              </a:spcBef>
              <a:spcAft>
                <a:spcPct val="0"/>
              </a:spcAft>
              <a:defRPr>
                <a:solidFill>
                  <a:schemeClr val="tx1"/>
                </a:solidFill>
                <a:latin typeface="Arial" charset="0"/>
              </a:defRPr>
            </a:lvl6pPr>
            <a:lvl7pPr marL="2971800" indent="-228600" defTabSz="936625" eaLnBrk="0" fontAlgn="base" hangingPunct="0">
              <a:spcBef>
                <a:spcPct val="50000"/>
              </a:spcBef>
              <a:spcAft>
                <a:spcPct val="0"/>
              </a:spcAft>
              <a:defRPr>
                <a:solidFill>
                  <a:schemeClr val="tx1"/>
                </a:solidFill>
                <a:latin typeface="Arial" charset="0"/>
              </a:defRPr>
            </a:lvl7pPr>
            <a:lvl8pPr marL="3429000" indent="-228600" defTabSz="936625" eaLnBrk="0" fontAlgn="base" hangingPunct="0">
              <a:spcBef>
                <a:spcPct val="50000"/>
              </a:spcBef>
              <a:spcAft>
                <a:spcPct val="0"/>
              </a:spcAft>
              <a:defRPr>
                <a:solidFill>
                  <a:schemeClr val="tx1"/>
                </a:solidFill>
                <a:latin typeface="Arial" charset="0"/>
              </a:defRPr>
            </a:lvl8pPr>
            <a:lvl9pPr marL="3886200" indent="-228600" defTabSz="936625" eaLnBrk="0" fontAlgn="base" hangingPunct="0">
              <a:spcBef>
                <a:spcPct val="50000"/>
              </a:spcBef>
              <a:spcAft>
                <a:spcPct val="0"/>
              </a:spcAft>
              <a:defRPr>
                <a:solidFill>
                  <a:schemeClr val="tx1"/>
                </a:solidFill>
                <a:latin typeface="Arial" charset="0"/>
              </a:defRPr>
            </a:lvl9pPr>
          </a:lstStyle>
          <a:p>
            <a:pPr algn="r" eaLnBrk="1" hangingPunct="1">
              <a:spcBef>
                <a:spcPct val="0"/>
              </a:spcBef>
            </a:pPr>
            <a:fld id="{4CB365ED-E24D-4FFD-A5CA-6E752FF09D23}" type="slidenum">
              <a:rPr lang="en-US" sz="1200"/>
              <a:pPr algn="r" eaLnBrk="1" hangingPunct="1">
                <a:spcBef>
                  <a:spcPct val="0"/>
                </a:spcBef>
              </a:pPr>
              <a:t>7</a:t>
            </a:fld>
            <a:endParaRPr lang="en-US" sz="1200"/>
          </a:p>
        </p:txBody>
      </p:sp>
      <p:sp>
        <p:nvSpPr>
          <p:cNvPr id="39940" name="Rectangle 2"/>
          <p:cNvSpPr>
            <a:spLocks noGrp="1" noRot="1" noChangeAspect="1" noChangeArrowheads="1" noTextEdit="1"/>
          </p:cNvSpPr>
          <p:nvPr>
            <p:ph type="sldImg"/>
          </p:nvPr>
        </p:nvSpPr>
        <p:spPr>
          <a:xfrm>
            <a:off x="955675" y="698500"/>
            <a:ext cx="5108575" cy="3484563"/>
          </a:xfrm>
          <a:ln/>
        </p:spPr>
      </p:sp>
      <p:sp>
        <p:nvSpPr>
          <p:cNvPr id="39941" name="Rectangle 3"/>
          <p:cNvSpPr>
            <a:spLocks noGrp="1" noChangeArrowheads="1"/>
          </p:cNvSpPr>
          <p:nvPr>
            <p:ph type="body" idx="1"/>
          </p:nvPr>
        </p:nvSpPr>
        <p:spPr>
          <a:noFill/>
        </p:spPr>
        <p:txBody>
          <a:bodyPr lIns="92387" tIns="46194" rIns="92387" bIns="46194"/>
          <a:lstStyle/>
          <a:p>
            <a:pPr lvl="1" eaLnBrk="1" hangingPunct="1"/>
            <a:r>
              <a:rPr lang="en-US" dirty="0" smtClean="0"/>
              <a:t>Net </a:t>
            </a:r>
            <a:r>
              <a:rPr lang="en-US" dirty="0" err="1" smtClean="0"/>
              <a:t>Unrisked</a:t>
            </a:r>
            <a:r>
              <a:rPr lang="en-US" dirty="0" smtClean="0"/>
              <a:t> Resource Data:</a:t>
            </a:r>
          </a:p>
          <a:p>
            <a:pPr lvl="1" eaLnBrk="1" hangingPunct="1">
              <a:buFontTx/>
              <a:buChar char="•"/>
            </a:pPr>
            <a:r>
              <a:rPr lang="en-US" dirty="0" smtClean="0"/>
              <a:t>	2006 International 1285 + N America  940 = 2225 </a:t>
            </a:r>
            <a:r>
              <a:rPr lang="en-US" dirty="0" err="1" smtClean="0"/>
              <a:t>MMBoe</a:t>
            </a:r>
            <a:r>
              <a:rPr lang="en-US" dirty="0" smtClean="0"/>
              <a:t> (source SCs spreadsheets) * 30% on offshore and 50% onshore (assuming </a:t>
            </a:r>
            <a:r>
              <a:rPr lang="en-US" dirty="0" err="1" smtClean="0"/>
              <a:t>avg</a:t>
            </a:r>
            <a:r>
              <a:rPr lang="en-US" dirty="0" smtClean="0"/>
              <a:t> </a:t>
            </a:r>
            <a:r>
              <a:rPr lang="en-US" dirty="0" err="1" smtClean="0"/>
              <a:t>Pg</a:t>
            </a:r>
            <a:r>
              <a:rPr lang="en-US" dirty="0" smtClean="0"/>
              <a:t>) = 0.8 net risked</a:t>
            </a:r>
          </a:p>
          <a:p>
            <a:pPr lvl="1" eaLnBrk="1" hangingPunct="1">
              <a:buFontTx/>
              <a:buChar char="•"/>
            </a:pPr>
            <a:r>
              <a:rPr lang="en-US" dirty="0" smtClean="0"/>
              <a:t>	2011 International 4000 + N America 2659 = 6659 </a:t>
            </a:r>
            <a:r>
              <a:rPr lang="en-US" dirty="0" err="1" smtClean="0"/>
              <a:t>MMBoe</a:t>
            </a:r>
            <a:r>
              <a:rPr lang="en-US" dirty="0" smtClean="0"/>
              <a:t> (source 10-2011 Drill Worthy spreadsheet) = 3B net risked</a:t>
            </a:r>
          </a:p>
          <a:p>
            <a:pPr lvl="1" eaLnBrk="1" hangingPunct="1">
              <a:buFontTx/>
              <a:buChar char="•"/>
            </a:pPr>
            <a:r>
              <a:rPr lang="en-US" dirty="0" smtClean="0"/>
              <a:t>	Inventory growth factor = 3x</a:t>
            </a:r>
          </a:p>
          <a:p>
            <a:pPr eaLnBrk="1" hangingPunct="1"/>
            <a:endParaRPr lang="en-US" dirty="0" smtClean="0"/>
          </a:p>
          <a:p>
            <a:pPr eaLnBrk="1" hangingPunct="1"/>
            <a:r>
              <a:rPr lang="en-US" dirty="0" smtClean="0"/>
              <a:t>We have purposely not stopped. We built, we are executing, we are growing and adding exploration capabilities, inventory and size.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321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696913"/>
            <a:ext cx="5111750" cy="3486150"/>
          </a:xfrm>
          <a:prstGeom prst="rect">
            <a:avLst/>
          </a:prstGeom>
          <a:noFill/>
          <a:ln w="12700">
            <a:solidFill>
              <a:prstClr val="black"/>
            </a:solidFill>
          </a:ln>
        </p:spPr>
      </p:sp>
      <p:sp>
        <p:nvSpPr>
          <p:cNvPr id="3" name="Notes Placeholder 2"/>
          <p:cNvSpPr>
            <a:spLocks noGrp="1"/>
          </p:cNvSpPr>
          <p:nvPr>
            <p:ph type="body" idx="1"/>
          </p:nvPr>
        </p:nvSpPr>
        <p:spPr>
          <a:xfrm>
            <a:off x="700731" y="4415793"/>
            <a:ext cx="5608947" cy="4680584"/>
          </a:xfrm>
        </p:spPr>
        <p:txBody>
          <a:bodyPr/>
          <a:lstStyle/>
          <a:p>
            <a:pPr>
              <a:spcBef>
                <a:spcPts val="1200"/>
              </a:spcBef>
              <a:spcAft>
                <a:spcPts val="1200"/>
              </a:spcAft>
            </a:pPr>
            <a:endParaRPr lang="en-US" sz="1600" dirty="0"/>
          </a:p>
        </p:txBody>
      </p:sp>
    </p:spTree>
    <p:extLst>
      <p:ext uri="{BB962C8B-B14F-4D97-AF65-F5344CB8AC3E}">
        <p14:creationId xmlns:p14="http://schemas.microsoft.com/office/powerpoint/2010/main" val="333620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696913"/>
            <a:ext cx="511175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84FE6-A35F-458D-BA58-5AE63DA475ED}" type="slidenum">
              <a:rPr lang="en-US" smtClean="0"/>
              <a:pPr>
                <a:defRPr/>
              </a:pPr>
              <a:t>20</a:t>
            </a:fld>
            <a:endParaRPr lang="en-US" dirty="0"/>
          </a:p>
        </p:txBody>
      </p:sp>
    </p:spTree>
    <p:extLst>
      <p:ext uri="{BB962C8B-B14F-4D97-AF65-F5344CB8AC3E}">
        <p14:creationId xmlns:p14="http://schemas.microsoft.com/office/powerpoint/2010/main" val="449948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738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Tree>
    <p:extLst>
      <p:ext uri="{BB962C8B-B14F-4D97-AF65-F5344CB8AC3E}">
        <p14:creationId xmlns:p14="http://schemas.microsoft.com/office/powerpoint/2010/main" val="2367200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72531" y="1095563"/>
            <a:ext cx="4576572" cy="5165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67092" y="1095565"/>
            <a:ext cx="4576572" cy="51663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pPr>
              <a:defRPr/>
            </a:pPr>
            <a:fld id="{E4950143-94F2-4B71-8412-ACF8B274CA18}" type="slidenum">
              <a:rPr lang="en-US" smtClean="0">
                <a:solidFill>
                  <a:srgbClr val="FFFFFF"/>
                </a:solidFill>
              </a:rPr>
              <a:pPr>
                <a:defRPr/>
              </a:pPr>
              <a:t>‹#›</a:t>
            </a:fld>
            <a:endParaRPr lang="en-US" dirty="0">
              <a:solidFill>
                <a:srgbClr val="FFFFFF"/>
              </a:solidFill>
            </a:endParaRPr>
          </a:p>
        </p:txBody>
      </p:sp>
      <p:sp>
        <p:nvSpPr>
          <p:cNvPr id="7" name="Rectangle 2"/>
          <p:cNvSpPr>
            <a:spLocks noGrp="1" noChangeArrowheads="1"/>
          </p:cNvSpPr>
          <p:nvPr>
            <p:ph type="title"/>
          </p:nvPr>
        </p:nvSpPr>
        <p:spPr bwMode="auto">
          <a:xfrm>
            <a:off x="284568" y="254000"/>
            <a:ext cx="9354732" cy="6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944781359"/>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Tree>
    <p:extLst>
      <p:ext uri="{BB962C8B-B14F-4D97-AF65-F5344CB8AC3E}">
        <p14:creationId xmlns:p14="http://schemas.microsoft.com/office/powerpoint/2010/main" val="10709355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6" name="Content Placeholder 5"/>
          <p:cNvSpPr>
            <a:spLocks noGrp="1"/>
          </p:cNvSpPr>
          <p:nvPr>
            <p:ph sz="quarter" idx="11"/>
          </p:nvPr>
        </p:nvSpPr>
        <p:spPr>
          <a:xfrm>
            <a:off x="403225" y="1066800"/>
            <a:ext cx="9578975" cy="556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8624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5" name="Content Placeholder 4"/>
          <p:cNvSpPr>
            <a:spLocks noGrp="1"/>
          </p:cNvSpPr>
          <p:nvPr>
            <p:ph sz="quarter" idx="11"/>
          </p:nvPr>
        </p:nvSpPr>
        <p:spPr>
          <a:xfrm>
            <a:off x="5029200" y="1066800"/>
            <a:ext cx="4800600"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2"/>
          </p:nvPr>
        </p:nvSpPr>
        <p:spPr>
          <a:xfrm>
            <a:off x="403225" y="1066800"/>
            <a:ext cx="4549775"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22884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6" name="Picture Placeholder 5"/>
          <p:cNvSpPr>
            <a:spLocks noGrp="1"/>
          </p:cNvSpPr>
          <p:nvPr>
            <p:ph type="pic" sz="quarter" idx="11"/>
          </p:nvPr>
        </p:nvSpPr>
        <p:spPr>
          <a:xfrm>
            <a:off x="403385" y="1066800"/>
            <a:ext cx="4374356" cy="5257800"/>
          </a:xfrm>
        </p:spPr>
        <p:txBody>
          <a:bodyPr/>
          <a:lstStyle/>
          <a:p>
            <a:endParaRPr lang="en-US"/>
          </a:p>
        </p:txBody>
      </p:sp>
      <p:sp>
        <p:nvSpPr>
          <p:cNvPr id="5" name="Content Placeholder 4"/>
          <p:cNvSpPr>
            <a:spLocks noGrp="1"/>
          </p:cNvSpPr>
          <p:nvPr>
            <p:ph sz="quarter" idx="12"/>
          </p:nvPr>
        </p:nvSpPr>
        <p:spPr>
          <a:xfrm>
            <a:off x="4800600" y="1066800"/>
            <a:ext cx="5029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7186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Tree>
    <p:extLst>
      <p:ext uri="{BB962C8B-B14F-4D97-AF65-F5344CB8AC3E}">
        <p14:creationId xmlns:p14="http://schemas.microsoft.com/office/powerpoint/2010/main" val="23703324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5" name="Picture Placeholder 4"/>
          <p:cNvSpPr>
            <a:spLocks noGrp="1"/>
          </p:cNvSpPr>
          <p:nvPr>
            <p:ph type="pic" sz="quarter" idx="11"/>
          </p:nvPr>
        </p:nvSpPr>
        <p:spPr>
          <a:xfrm>
            <a:off x="403385" y="1066800"/>
            <a:ext cx="9571196" cy="5181600"/>
          </a:xfrm>
        </p:spPr>
        <p:txBody>
          <a:bodyPr/>
          <a:lstStyle/>
          <a:p>
            <a:endParaRPr lang="en-US"/>
          </a:p>
        </p:txBody>
      </p:sp>
    </p:spTree>
    <p:extLst>
      <p:ext uri="{BB962C8B-B14F-4D97-AF65-F5344CB8AC3E}">
        <p14:creationId xmlns:p14="http://schemas.microsoft.com/office/powerpoint/2010/main" val="25155124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326ECA1-07D0-47E4-A9A3-12D9C43564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1096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204" y="1231900"/>
            <a:ext cx="4274820" cy="5534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29664" y="1231900"/>
            <a:ext cx="4274820" cy="5534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ABD475C-F862-4B93-82F8-4B429B9AE14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06661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9879" y="1020722"/>
            <a:ext cx="4673149" cy="53024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4796D8BF-0FDE-4F3F-BF0B-1D8B983DA415}" type="slidenum">
              <a:rPr lang="en-US">
                <a:solidFill>
                  <a:srgbClr val="FFFFFF"/>
                </a:solidFill>
              </a:rPr>
              <a:pPr>
                <a:defRPr/>
              </a:pPr>
              <a:t>‹#›</a:t>
            </a:fld>
            <a:endParaRPr lang="en-US" dirty="0">
              <a:solidFill>
                <a:srgbClr val="FFFFFF"/>
              </a:solidFill>
            </a:endParaRPr>
          </a:p>
        </p:txBody>
      </p:sp>
      <p:sp>
        <p:nvSpPr>
          <p:cNvPr id="5" name="Content Placeholder 2"/>
          <p:cNvSpPr>
            <a:spLocks noGrp="1"/>
          </p:cNvSpPr>
          <p:nvPr>
            <p:ph idx="11"/>
          </p:nvPr>
        </p:nvSpPr>
        <p:spPr>
          <a:xfrm>
            <a:off x="5400206" y="1020722"/>
            <a:ext cx="4438968" cy="53024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6681559"/>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7" name="Content Placeholder 6"/>
          <p:cNvSpPr>
            <a:spLocks noGrp="1"/>
          </p:cNvSpPr>
          <p:nvPr>
            <p:ph sz="quarter" idx="11"/>
          </p:nvPr>
        </p:nvSpPr>
        <p:spPr>
          <a:xfrm>
            <a:off x="403225" y="1066800"/>
            <a:ext cx="9578975"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39910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88080" y="2743200"/>
            <a:ext cx="5867400" cy="838200"/>
          </a:xfrm>
          <a:prstGeom prst="rect">
            <a:avLst/>
          </a:prstGeom>
        </p:spPr>
        <p:txBody>
          <a:bodyPr anchor="b"/>
          <a:lstStyle>
            <a:lvl1pPr algn="l">
              <a:lnSpc>
                <a:spcPts val="2800"/>
              </a:lnSpc>
              <a:defRPr sz="3200" cap="all" spc="-40" baseline="0"/>
            </a:lvl1pPr>
          </a:lstStyle>
          <a:p>
            <a:r>
              <a:rPr lang="en-US" dirty="0" smtClean="0"/>
              <a:t>Click to edit Master title style</a:t>
            </a:r>
            <a:endParaRPr lang="en-US" dirty="0"/>
          </a:p>
        </p:txBody>
      </p:sp>
      <p:sp>
        <p:nvSpPr>
          <p:cNvPr id="8" name="Text Placeholder 7"/>
          <p:cNvSpPr>
            <a:spLocks noGrp="1"/>
          </p:cNvSpPr>
          <p:nvPr>
            <p:ph type="body" sz="quarter" idx="13" hasCustomPrompt="1"/>
          </p:nvPr>
        </p:nvSpPr>
        <p:spPr>
          <a:xfrm>
            <a:off x="3688080" y="4343400"/>
            <a:ext cx="5867400" cy="304800"/>
          </a:xfrm>
          <a:prstGeom prst="rect">
            <a:avLst/>
          </a:prstGeom>
        </p:spPr>
        <p:txBody>
          <a:bodyPr anchor="ctr"/>
          <a:lstStyle>
            <a:lvl1pPr marL="0" indent="0" algn="l" defTabSz="914400" rtl="0" eaLnBrk="1" latinLnBrk="0" hangingPunct="1">
              <a:spcBef>
                <a:spcPct val="20000"/>
              </a:spcBef>
              <a:buFont typeface="Arial" pitchFamily="34" charset="0"/>
              <a:buNone/>
              <a:defRPr lang="en-US" sz="2000" b="1" kern="1200" spc="-50" baseline="0" dirty="0">
                <a:solidFill>
                  <a:schemeClr val="tx1"/>
                </a:solidFill>
                <a:latin typeface="Arial Narrow" pitchFamily="34" charset="0"/>
                <a:ea typeface="+mn-ea"/>
                <a:cs typeface="Arial" pitchFamily="34" charset="0"/>
              </a:defRPr>
            </a:lvl1pPr>
          </a:lstStyle>
          <a:p>
            <a:r>
              <a:rPr lang="en-US" dirty="0" smtClean="0"/>
              <a:t>Click Here to Add Date</a:t>
            </a:r>
            <a:endParaRPr lang="en-US" dirty="0"/>
          </a:p>
        </p:txBody>
      </p:sp>
      <p:sp>
        <p:nvSpPr>
          <p:cNvPr id="10" name="Text Placeholder 9"/>
          <p:cNvSpPr>
            <a:spLocks noGrp="1"/>
          </p:cNvSpPr>
          <p:nvPr>
            <p:ph type="body" sz="quarter" idx="14" hasCustomPrompt="1"/>
          </p:nvPr>
        </p:nvSpPr>
        <p:spPr>
          <a:xfrm>
            <a:off x="3688080" y="3962400"/>
            <a:ext cx="5867400" cy="228600"/>
          </a:xfrm>
          <a:prstGeom prst="rect">
            <a:avLst/>
          </a:prstGeom>
        </p:spPr>
        <p:txBody>
          <a:bodyPr anchor="ctr"/>
          <a:lstStyle>
            <a:lvl1pPr marL="0" algn="l" defTabSz="914400" rtl="0" eaLnBrk="1" latinLnBrk="0" hangingPunct="1">
              <a:defRPr lang="en-US" sz="1600" b="1" kern="1200" spc="-50" baseline="0" dirty="0">
                <a:solidFill>
                  <a:schemeClr val="tx1"/>
                </a:solidFill>
                <a:latin typeface="Arial Narrow" pitchFamily="34" charset="0"/>
                <a:ea typeface="+mn-ea"/>
                <a:cs typeface="Arial" pitchFamily="34" charset="0"/>
              </a:defRPr>
            </a:lvl1pPr>
          </a:lstStyle>
          <a:p>
            <a:r>
              <a:rPr lang="en-US" dirty="0" smtClean="0"/>
              <a:t>Click Here to Add Speaker Title</a:t>
            </a:r>
            <a:endParaRPr lang="en-US" dirty="0"/>
          </a:p>
        </p:txBody>
      </p:sp>
      <p:sp>
        <p:nvSpPr>
          <p:cNvPr id="12" name="Text Placeholder 11"/>
          <p:cNvSpPr>
            <a:spLocks noGrp="1"/>
          </p:cNvSpPr>
          <p:nvPr>
            <p:ph type="body" sz="quarter" idx="15" hasCustomPrompt="1"/>
          </p:nvPr>
        </p:nvSpPr>
        <p:spPr>
          <a:xfrm>
            <a:off x="3688080" y="3657600"/>
            <a:ext cx="5867400" cy="304800"/>
          </a:xfrm>
          <a:prstGeom prst="rect">
            <a:avLst/>
          </a:prstGeom>
        </p:spPr>
        <p:txBody>
          <a:bodyPr anchor="ctr"/>
          <a:lstStyle>
            <a:lvl1pPr marL="0" algn="l" defTabSz="914400" rtl="0" eaLnBrk="1" latinLnBrk="0" hangingPunct="1">
              <a:defRPr lang="en-US" sz="2000" b="1" kern="1200" spc="-50" baseline="0" dirty="0">
                <a:solidFill>
                  <a:schemeClr val="tx1"/>
                </a:solidFill>
                <a:latin typeface="Arial Narrow" pitchFamily="34" charset="0"/>
                <a:ea typeface="+mn-ea"/>
                <a:cs typeface="Arial" pitchFamily="34" charset="0"/>
              </a:defRPr>
            </a:lvl1pPr>
          </a:lstStyle>
          <a:p>
            <a:r>
              <a:rPr lang="en-US" dirty="0" smtClean="0"/>
              <a:t>Click Here to Add Speaker Name</a:t>
            </a:r>
            <a:endParaRPr lang="en-US" dirty="0"/>
          </a:p>
        </p:txBody>
      </p:sp>
    </p:spTree>
    <p:extLst>
      <p:ext uri="{BB962C8B-B14F-4D97-AF65-F5344CB8AC3E}">
        <p14:creationId xmlns:p14="http://schemas.microsoft.com/office/powerpoint/2010/main" val="28549479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140066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white"/>
                </a:solidFill>
              </a:rPr>
              <a:pPr/>
              <a:t>‹#›</a:t>
            </a:fld>
            <a:endParaRPr lang="en-US" dirty="0">
              <a:solidFill>
                <a:prstClr val="white"/>
              </a:solidFill>
            </a:endParaRPr>
          </a:p>
        </p:txBody>
      </p:sp>
      <p:sp>
        <p:nvSpPr>
          <p:cNvPr id="7" name="Content Placeholder 6"/>
          <p:cNvSpPr>
            <a:spLocks noGrp="1"/>
          </p:cNvSpPr>
          <p:nvPr>
            <p:ph sz="quarter" idx="11"/>
          </p:nvPr>
        </p:nvSpPr>
        <p:spPr>
          <a:xfrm>
            <a:off x="403225" y="1066800"/>
            <a:ext cx="9578975"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40367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1"/>
          </p:nvPr>
        </p:nvSpPr>
        <p:spPr>
          <a:xfrm>
            <a:off x="403225" y="1066800"/>
            <a:ext cx="4625975"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2"/>
          </p:nvPr>
        </p:nvSpPr>
        <p:spPr>
          <a:xfrm>
            <a:off x="5029200" y="1066800"/>
            <a:ext cx="46482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15226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white"/>
                </a:solidFill>
              </a:rPr>
              <a:pPr/>
              <a:t>‹#›</a:t>
            </a:fld>
            <a:endParaRPr lang="en-US" dirty="0">
              <a:solidFill>
                <a:prstClr val="white"/>
              </a:solidFill>
            </a:endParaRPr>
          </a:p>
        </p:txBody>
      </p:sp>
      <p:sp>
        <p:nvSpPr>
          <p:cNvPr id="6" name="Picture Placeholder 5"/>
          <p:cNvSpPr>
            <a:spLocks noGrp="1"/>
          </p:cNvSpPr>
          <p:nvPr>
            <p:ph type="pic" sz="quarter" idx="11"/>
          </p:nvPr>
        </p:nvSpPr>
        <p:spPr>
          <a:xfrm>
            <a:off x="403385" y="1066800"/>
            <a:ext cx="4374356" cy="5257800"/>
          </a:xfrm>
        </p:spPr>
        <p:txBody>
          <a:bodyPr/>
          <a:lstStyle/>
          <a:p>
            <a:endParaRPr lang="en-US"/>
          </a:p>
        </p:txBody>
      </p:sp>
      <p:sp>
        <p:nvSpPr>
          <p:cNvPr id="8" name="Content Placeholder 7"/>
          <p:cNvSpPr>
            <a:spLocks noGrp="1"/>
          </p:cNvSpPr>
          <p:nvPr>
            <p:ph sz="quarter" idx="12"/>
          </p:nvPr>
        </p:nvSpPr>
        <p:spPr>
          <a:xfrm>
            <a:off x="4800600" y="1066800"/>
            <a:ext cx="4953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33872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E8EEE23-6C7D-42A9-A49A-4C3B20D837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424639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white"/>
                </a:solidFill>
              </a:rPr>
              <a:pPr/>
              <a:t>‹#›</a:t>
            </a:fld>
            <a:endParaRPr lang="en-US" dirty="0">
              <a:solidFill>
                <a:prstClr val="white"/>
              </a:solidFill>
            </a:endParaRPr>
          </a:p>
        </p:txBody>
      </p:sp>
      <p:sp>
        <p:nvSpPr>
          <p:cNvPr id="5" name="Picture Placeholder 4"/>
          <p:cNvSpPr>
            <a:spLocks noGrp="1"/>
          </p:cNvSpPr>
          <p:nvPr>
            <p:ph type="pic" sz="quarter" idx="11"/>
          </p:nvPr>
        </p:nvSpPr>
        <p:spPr>
          <a:xfrm>
            <a:off x="403385" y="1066800"/>
            <a:ext cx="9571196" cy="5181600"/>
          </a:xfrm>
        </p:spPr>
        <p:txBody>
          <a:bodyPr/>
          <a:lstStyle/>
          <a:p>
            <a:endParaRPr lang="en-US"/>
          </a:p>
        </p:txBody>
      </p:sp>
    </p:spTree>
    <p:extLst>
      <p:ext uri="{BB962C8B-B14F-4D97-AF65-F5344CB8AC3E}">
        <p14:creationId xmlns:p14="http://schemas.microsoft.com/office/powerpoint/2010/main" val="3175987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88080" y="2743200"/>
            <a:ext cx="5867400" cy="838200"/>
          </a:xfrm>
          <a:prstGeom prst="rect">
            <a:avLst/>
          </a:prstGeom>
        </p:spPr>
        <p:txBody>
          <a:bodyPr anchor="b"/>
          <a:lstStyle>
            <a:lvl1pPr algn="l">
              <a:lnSpc>
                <a:spcPts val="2800"/>
              </a:lnSpc>
              <a:defRPr sz="3200" cap="all" spc="-40" baseline="0"/>
            </a:lvl1pPr>
          </a:lstStyle>
          <a:p>
            <a:r>
              <a:rPr lang="en-US" dirty="0" smtClean="0"/>
              <a:t>Click to edit Master title style</a:t>
            </a:r>
            <a:endParaRPr lang="en-US" dirty="0"/>
          </a:p>
        </p:txBody>
      </p:sp>
      <p:sp>
        <p:nvSpPr>
          <p:cNvPr id="8" name="Text Placeholder 7"/>
          <p:cNvSpPr>
            <a:spLocks noGrp="1"/>
          </p:cNvSpPr>
          <p:nvPr>
            <p:ph type="body" sz="quarter" idx="13" hasCustomPrompt="1"/>
          </p:nvPr>
        </p:nvSpPr>
        <p:spPr>
          <a:xfrm>
            <a:off x="3688080" y="4343400"/>
            <a:ext cx="5867400" cy="304800"/>
          </a:xfrm>
          <a:prstGeom prst="rect">
            <a:avLst/>
          </a:prstGeom>
        </p:spPr>
        <p:txBody>
          <a:bodyPr anchor="ctr"/>
          <a:lstStyle>
            <a:lvl1pPr marL="0" indent="0" algn="l" defTabSz="914400" rtl="0" eaLnBrk="1" latinLnBrk="0" hangingPunct="1">
              <a:spcBef>
                <a:spcPct val="20000"/>
              </a:spcBef>
              <a:buFont typeface="Arial" pitchFamily="34" charset="0"/>
              <a:buNone/>
              <a:defRPr lang="en-US" sz="2000" b="1" kern="1200" spc="-50" baseline="0" dirty="0">
                <a:solidFill>
                  <a:schemeClr val="tx1"/>
                </a:solidFill>
                <a:latin typeface="Arial Narrow" pitchFamily="34" charset="0"/>
                <a:ea typeface="+mn-ea"/>
                <a:cs typeface="Arial" pitchFamily="34" charset="0"/>
              </a:defRPr>
            </a:lvl1pPr>
          </a:lstStyle>
          <a:p>
            <a:r>
              <a:rPr lang="en-US" dirty="0" smtClean="0"/>
              <a:t>Click Here to Add Date</a:t>
            </a:r>
            <a:endParaRPr lang="en-US" dirty="0"/>
          </a:p>
        </p:txBody>
      </p:sp>
      <p:sp>
        <p:nvSpPr>
          <p:cNvPr id="10" name="Text Placeholder 9"/>
          <p:cNvSpPr>
            <a:spLocks noGrp="1"/>
          </p:cNvSpPr>
          <p:nvPr>
            <p:ph type="body" sz="quarter" idx="14" hasCustomPrompt="1"/>
          </p:nvPr>
        </p:nvSpPr>
        <p:spPr>
          <a:xfrm>
            <a:off x="3688080" y="3962400"/>
            <a:ext cx="5867400" cy="228600"/>
          </a:xfrm>
          <a:prstGeom prst="rect">
            <a:avLst/>
          </a:prstGeom>
        </p:spPr>
        <p:txBody>
          <a:bodyPr anchor="ctr"/>
          <a:lstStyle>
            <a:lvl1pPr marL="0" algn="l" defTabSz="914400" rtl="0" eaLnBrk="1" latinLnBrk="0" hangingPunct="1">
              <a:defRPr lang="en-US" sz="1600" b="1" kern="1200" spc="-50" baseline="0" dirty="0">
                <a:solidFill>
                  <a:schemeClr val="tx1"/>
                </a:solidFill>
                <a:latin typeface="Arial Narrow" pitchFamily="34" charset="0"/>
                <a:ea typeface="+mn-ea"/>
                <a:cs typeface="Arial" pitchFamily="34" charset="0"/>
              </a:defRPr>
            </a:lvl1pPr>
          </a:lstStyle>
          <a:p>
            <a:r>
              <a:rPr lang="en-US" dirty="0" smtClean="0"/>
              <a:t>Click Here to Add Speaker Title</a:t>
            </a:r>
            <a:endParaRPr lang="en-US" dirty="0"/>
          </a:p>
        </p:txBody>
      </p:sp>
      <p:sp>
        <p:nvSpPr>
          <p:cNvPr id="12" name="Text Placeholder 11"/>
          <p:cNvSpPr>
            <a:spLocks noGrp="1"/>
          </p:cNvSpPr>
          <p:nvPr>
            <p:ph type="body" sz="quarter" idx="15" hasCustomPrompt="1"/>
          </p:nvPr>
        </p:nvSpPr>
        <p:spPr>
          <a:xfrm>
            <a:off x="3688080" y="3657600"/>
            <a:ext cx="5867400" cy="304800"/>
          </a:xfrm>
          <a:prstGeom prst="rect">
            <a:avLst/>
          </a:prstGeom>
        </p:spPr>
        <p:txBody>
          <a:bodyPr anchor="ctr"/>
          <a:lstStyle>
            <a:lvl1pPr marL="0" algn="l" defTabSz="914400" rtl="0" eaLnBrk="1" latinLnBrk="0" hangingPunct="1">
              <a:defRPr lang="en-US" sz="2000" b="1" kern="1200" spc="-50" baseline="0" dirty="0">
                <a:solidFill>
                  <a:schemeClr val="tx1"/>
                </a:solidFill>
                <a:latin typeface="Arial Narrow" pitchFamily="34" charset="0"/>
                <a:ea typeface="+mn-ea"/>
                <a:cs typeface="Arial" pitchFamily="34" charset="0"/>
              </a:defRPr>
            </a:lvl1pPr>
          </a:lstStyle>
          <a:p>
            <a:r>
              <a:rPr lang="en-US" dirty="0" smtClean="0"/>
              <a:t>Click Here to Add Speaker Name</a:t>
            </a:r>
            <a:endParaRPr lang="en-US" dirty="0"/>
          </a:p>
        </p:txBody>
      </p:sp>
    </p:spTree>
    <p:extLst>
      <p:ext uri="{BB962C8B-B14F-4D97-AF65-F5344CB8AC3E}">
        <p14:creationId xmlns:p14="http://schemas.microsoft.com/office/powerpoint/2010/main" val="292031231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3" y="0"/>
            <a:ext cx="9753600" cy="990600"/>
          </a:xfrm>
          <a:prstGeom prst="rect">
            <a:avLst/>
          </a:prstGeom>
        </p:spPr>
        <p:txBody>
          <a:bodyPr anchor="ctr"/>
          <a:lstStyle>
            <a:lvl1pPr algn="l">
              <a:defRPr sz="3600" b="1">
                <a:solidFill>
                  <a:srgbClr val="C00000"/>
                </a:solidFill>
                <a:latin typeface="Arial Narrow" pitchFamily="34" charset="0"/>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FF921512-CB31-41EA-A707-40084F1A5C2B}" type="slidenum">
              <a:rPr lang="en-US" smtClean="0">
                <a:solidFill>
                  <a:prstClr val="white"/>
                </a:solidFill>
              </a:rPr>
              <a:pPr/>
              <a:t>‹#›</a:t>
            </a:fld>
            <a:endParaRPr lang="en-US">
              <a:solidFill>
                <a:prstClr val="white"/>
              </a:solidFill>
            </a:endParaRPr>
          </a:p>
        </p:txBody>
      </p:sp>
      <p:sp>
        <p:nvSpPr>
          <p:cNvPr id="8" name="Content Placeholder 2"/>
          <p:cNvSpPr>
            <a:spLocks noGrp="1"/>
          </p:cNvSpPr>
          <p:nvPr>
            <p:ph idx="13"/>
          </p:nvPr>
        </p:nvSpPr>
        <p:spPr>
          <a:xfrm>
            <a:off x="304801" y="1066800"/>
            <a:ext cx="4722813" cy="4876800"/>
          </a:xfrm>
          <a:prstGeom prst="rect">
            <a:avLst/>
          </a:prstGeom>
        </p:spPr>
        <p:txBody>
          <a:bodyPr/>
          <a:lstStyle>
            <a:lvl1pPr marL="342900" indent="-342900">
              <a:defRPr lang="en-US" sz="2000" b="1" dirty="0" smtClean="0">
                <a:solidFill>
                  <a:schemeClr val="tx1"/>
                </a:solidFill>
                <a:latin typeface="+mn-lt"/>
                <a:ea typeface="+mn-ea"/>
                <a:cs typeface="+mn-cs"/>
              </a:defRPr>
            </a:lvl1pPr>
            <a:lvl2pPr marL="617538" indent="-342900">
              <a:defRPr lang="en-US" sz="1800" dirty="0" smtClean="0">
                <a:solidFill>
                  <a:schemeClr val="tx1"/>
                </a:solidFill>
                <a:latin typeface="+mn-lt"/>
              </a:defRPr>
            </a:lvl2pPr>
            <a:lvl3pPr marL="936625" indent="-342900">
              <a:defRPr lang="en-US" sz="1600" dirty="0" smtClean="0">
                <a:solidFill>
                  <a:schemeClr val="tx1"/>
                </a:solidFill>
                <a:latin typeface="+mn-lt"/>
              </a:defRPr>
            </a:lvl3pPr>
            <a:lvl4pPr marL="1244600" indent="-285750">
              <a:defRPr lang="en-US" sz="1400" dirty="0" smtClean="0">
                <a:solidFill>
                  <a:schemeClr val="tx1"/>
                </a:solidFill>
                <a:latin typeface="+mn-lt"/>
              </a:defRPr>
            </a:lvl4pPr>
            <a:lvl5pPr marL="1611313" indent="-285750">
              <a:defRPr lang="en-US" sz="1400" dirty="0">
                <a:solidFill>
                  <a:schemeClr val="tx1"/>
                </a:solidFill>
                <a:latin typeface="+mn-lt"/>
              </a:defRPr>
            </a:lvl5pPr>
          </a:lstStyle>
          <a:p>
            <a:pPr marL="273050" lvl="0" indent="-273050" algn="l" rtl="0" eaLnBrk="0" fontAlgn="base" hangingPunct="0">
              <a:lnSpc>
                <a:spcPct val="90000"/>
              </a:lnSpc>
              <a:spcBef>
                <a:spcPts val="960"/>
              </a:spcBef>
              <a:spcAft>
                <a:spcPts val="360"/>
              </a:spcAft>
              <a:buClr>
                <a:schemeClr val="tx1"/>
              </a:buClr>
              <a:buSzPct val="90000"/>
              <a:buFont typeface="Wingdings 3" pitchFamily="18" charset="2"/>
              <a:buChar char=""/>
            </a:pPr>
            <a:r>
              <a:rPr lang="en-US" dirty="0" smtClean="0"/>
              <a:t>Click to edit Master text styles</a:t>
            </a:r>
          </a:p>
          <a:p>
            <a:pPr marL="547688" lvl="1" indent="-273050" algn="l" rtl="0" eaLnBrk="0" fontAlgn="base" hangingPunct="0">
              <a:lnSpc>
                <a:spcPct val="90000"/>
              </a:lnSpc>
              <a:spcBef>
                <a:spcPts val="768"/>
              </a:spcBef>
              <a:spcAft>
                <a:spcPts val="288"/>
              </a:spcAft>
              <a:buClr>
                <a:schemeClr val="tx1"/>
              </a:buClr>
              <a:buSzPct val="80000"/>
              <a:buFont typeface="Wingdings" pitchFamily="2" charset="2"/>
              <a:buChar char="©"/>
            </a:pPr>
            <a:r>
              <a:rPr lang="en-US" dirty="0" smtClean="0"/>
              <a:t>Second level</a:t>
            </a:r>
          </a:p>
          <a:p>
            <a:pPr marL="822325" lvl="2" indent="-228600" algn="l" rtl="0" eaLnBrk="0" fontAlgn="base" hangingPunct="0">
              <a:lnSpc>
                <a:spcPct val="90000"/>
              </a:lnSpc>
              <a:spcBef>
                <a:spcPts val="600"/>
              </a:spcBef>
              <a:spcAft>
                <a:spcPct val="0"/>
              </a:spcAft>
              <a:buClr>
                <a:schemeClr val="tx1"/>
              </a:buClr>
              <a:buSzPct val="110000"/>
              <a:buFont typeface="Wingdings" pitchFamily="2" charset="2"/>
              <a:buChar char="§"/>
            </a:pPr>
            <a:r>
              <a:rPr lang="en-US" dirty="0" smtClean="0"/>
              <a:t>Third level</a:t>
            </a:r>
          </a:p>
          <a:p>
            <a:pPr marL="1187450" lvl="3" indent="-228600" algn="l" rtl="0" eaLnBrk="0" fontAlgn="base" hangingPunct="0">
              <a:lnSpc>
                <a:spcPct val="90000"/>
              </a:lnSpc>
              <a:spcBef>
                <a:spcPts val="600"/>
              </a:spcBef>
              <a:spcAft>
                <a:spcPct val="0"/>
              </a:spcAft>
              <a:buClr>
                <a:schemeClr val="tx1"/>
              </a:buClr>
              <a:buSzPct val="120000"/>
              <a:buFont typeface="Arial" charset="0"/>
              <a:buChar char="–"/>
            </a:pPr>
            <a:r>
              <a:rPr lang="en-US" dirty="0" smtClean="0"/>
              <a:t>Fourth level</a:t>
            </a:r>
          </a:p>
          <a:p>
            <a:pPr marL="1554163" lvl="4" indent="-228600" algn="l" rtl="0" eaLnBrk="0" fontAlgn="base" hangingPunct="0">
              <a:lnSpc>
                <a:spcPct val="90000"/>
              </a:lnSpc>
              <a:spcBef>
                <a:spcPts val="600"/>
              </a:spcBef>
              <a:spcAft>
                <a:spcPct val="0"/>
              </a:spcAft>
              <a:buClr>
                <a:schemeClr val="tx1"/>
              </a:buClr>
              <a:buSzPct val="110000"/>
              <a:buFont typeface="Arial" charset="0"/>
              <a:buChar char="»"/>
            </a:pPr>
            <a:r>
              <a:rPr lang="en-US" dirty="0" smtClean="0"/>
              <a:t>Fifth level</a:t>
            </a:r>
            <a:endParaRPr lang="en-US" dirty="0"/>
          </a:p>
        </p:txBody>
      </p:sp>
      <p:sp>
        <p:nvSpPr>
          <p:cNvPr id="9" name="Content Placeholder 2"/>
          <p:cNvSpPr>
            <a:spLocks noGrp="1"/>
          </p:cNvSpPr>
          <p:nvPr>
            <p:ph idx="14"/>
          </p:nvPr>
        </p:nvSpPr>
        <p:spPr>
          <a:xfrm>
            <a:off x="5050774" y="1066800"/>
            <a:ext cx="4722813" cy="4876800"/>
          </a:xfrm>
          <a:prstGeom prst="rect">
            <a:avLst/>
          </a:prstGeom>
        </p:spPr>
        <p:txBody>
          <a:bodyPr/>
          <a:lstStyle>
            <a:lvl1pPr marL="342900" indent="-342900">
              <a:defRPr lang="en-US" sz="2000" b="1" dirty="0" smtClean="0">
                <a:solidFill>
                  <a:schemeClr val="tx1"/>
                </a:solidFill>
                <a:latin typeface="+mn-lt"/>
                <a:ea typeface="+mn-ea"/>
                <a:cs typeface="+mn-cs"/>
              </a:defRPr>
            </a:lvl1pPr>
            <a:lvl2pPr marL="617538" indent="-342900">
              <a:defRPr lang="en-US" sz="1800" dirty="0" smtClean="0">
                <a:solidFill>
                  <a:schemeClr val="tx1"/>
                </a:solidFill>
                <a:latin typeface="+mn-lt"/>
              </a:defRPr>
            </a:lvl2pPr>
            <a:lvl3pPr marL="936625" indent="-342900">
              <a:defRPr lang="en-US" sz="1600" dirty="0" smtClean="0">
                <a:solidFill>
                  <a:schemeClr val="tx1"/>
                </a:solidFill>
                <a:latin typeface="+mn-lt"/>
              </a:defRPr>
            </a:lvl3pPr>
            <a:lvl4pPr marL="1244600" indent="-285750">
              <a:defRPr lang="en-US" sz="1400" dirty="0" smtClean="0">
                <a:solidFill>
                  <a:schemeClr val="tx1"/>
                </a:solidFill>
                <a:latin typeface="+mn-lt"/>
              </a:defRPr>
            </a:lvl4pPr>
            <a:lvl5pPr marL="1611313" indent="-285750">
              <a:defRPr lang="en-US" sz="1400" dirty="0">
                <a:solidFill>
                  <a:schemeClr val="tx1"/>
                </a:solidFill>
                <a:latin typeface="+mn-lt"/>
              </a:defRPr>
            </a:lvl5pPr>
          </a:lstStyle>
          <a:p>
            <a:pPr marL="273050" lvl="0" indent="-273050" algn="l" rtl="0" eaLnBrk="0" fontAlgn="base" hangingPunct="0">
              <a:lnSpc>
                <a:spcPct val="90000"/>
              </a:lnSpc>
              <a:spcBef>
                <a:spcPts val="960"/>
              </a:spcBef>
              <a:spcAft>
                <a:spcPts val="360"/>
              </a:spcAft>
              <a:buClr>
                <a:schemeClr val="tx1"/>
              </a:buClr>
              <a:buSzPct val="90000"/>
              <a:buFont typeface="Wingdings 3" pitchFamily="18" charset="2"/>
              <a:buChar char=""/>
            </a:pPr>
            <a:r>
              <a:rPr lang="en-US" dirty="0" smtClean="0"/>
              <a:t>Click to edit Master text styles</a:t>
            </a:r>
          </a:p>
          <a:p>
            <a:pPr marL="547688" lvl="1" indent="-273050" algn="l" rtl="0" eaLnBrk="0" fontAlgn="base" hangingPunct="0">
              <a:lnSpc>
                <a:spcPct val="90000"/>
              </a:lnSpc>
              <a:spcBef>
                <a:spcPts val="768"/>
              </a:spcBef>
              <a:spcAft>
                <a:spcPts val="288"/>
              </a:spcAft>
              <a:buClr>
                <a:schemeClr val="tx1"/>
              </a:buClr>
              <a:buSzPct val="80000"/>
              <a:buFont typeface="Wingdings" pitchFamily="2" charset="2"/>
              <a:buChar char="©"/>
            </a:pPr>
            <a:r>
              <a:rPr lang="en-US" dirty="0" smtClean="0"/>
              <a:t>Second level</a:t>
            </a:r>
          </a:p>
          <a:p>
            <a:pPr marL="822325" lvl="2" indent="-228600" algn="l" rtl="0" eaLnBrk="0" fontAlgn="base" hangingPunct="0">
              <a:lnSpc>
                <a:spcPct val="90000"/>
              </a:lnSpc>
              <a:spcBef>
                <a:spcPts val="600"/>
              </a:spcBef>
              <a:spcAft>
                <a:spcPct val="0"/>
              </a:spcAft>
              <a:buClr>
                <a:schemeClr val="tx1"/>
              </a:buClr>
              <a:buSzPct val="110000"/>
              <a:buFont typeface="Wingdings" pitchFamily="2" charset="2"/>
              <a:buChar char="§"/>
            </a:pPr>
            <a:r>
              <a:rPr lang="en-US" dirty="0" smtClean="0"/>
              <a:t>Third level</a:t>
            </a:r>
          </a:p>
          <a:p>
            <a:pPr marL="1187450" lvl="3" indent="-228600" algn="l" rtl="0" eaLnBrk="0" fontAlgn="base" hangingPunct="0">
              <a:lnSpc>
                <a:spcPct val="90000"/>
              </a:lnSpc>
              <a:spcBef>
                <a:spcPts val="600"/>
              </a:spcBef>
              <a:spcAft>
                <a:spcPct val="0"/>
              </a:spcAft>
              <a:buClr>
                <a:schemeClr val="tx1"/>
              </a:buClr>
              <a:buSzPct val="120000"/>
              <a:buFont typeface="Arial" charset="0"/>
              <a:buChar char="–"/>
            </a:pPr>
            <a:r>
              <a:rPr lang="en-US" dirty="0" smtClean="0"/>
              <a:t>Fourth level</a:t>
            </a:r>
          </a:p>
          <a:p>
            <a:pPr marL="1554163" lvl="4" indent="-228600" algn="l" rtl="0" eaLnBrk="0" fontAlgn="base" hangingPunct="0">
              <a:lnSpc>
                <a:spcPct val="90000"/>
              </a:lnSpc>
              <a:spcBef>
                <a:spcPts val="600"/>
              </a:spcBef>
              <a:spcAft>
                <a:spcPct val="0"/>
              </a:spcAft>
              <a:buClr>
                <a:schemeClr val="tx1"/>
              </a:buClr>
              <a:buSzPct val="110000"/>
              <a:buFont typeface="Arial" charset="0"/>
              <a:buChar char="»"/>
            </a:pPr>
            <a:r>
              <a:rPr lang="en-US" dirty="0" smtClean="0"/>
              <a:t>Fifth level</a:t>
            </a:r>
            <a:endParaRPr lang="en-US" dirty="0"/>
          </a:p>
        </p:txBody>
      </p:sp>
    </p:spTree>
    <p:extLst>
      <p:ext uri="{BB962C8B-B14F-4D97-AF65-F5344CB8AC3E}">
        <p14:creationId xmlns:p14="http://schemas.microsoft.com/office/powerpoint/2010/main" val="1925185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26"/>
            <a:ext cx="854964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508760" y="3886200"/>
            <a:ext cx="704088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1" y="6616701"/>
            <a:ext cx="2093754" cy="250825"/>
          </a:xfrm>
        </p:spPr>
        <p:txBody>
          <a:bodyPr/>
          <a:lstStyle>
            <a:lvl1pPr>
              <a:defRPr/>
            </a:lvl1pPr>
          </a:lstStyle>
          <a:p>
            <a:pPr>
              <a:defRPr/>
            </a:pPr>
            <a:fld id="{AB850CCB-5EB3-46FE-9B8B-B9A62E5BD13A}" type="slidenum">
              <a:rPr lang="en-US">
                <a:solidFill>
                  <a:prstClr val="white"/>
                </a:solidFill>
              </a:rPr>
              <a:pPr>
                <a:defRPr/>
              </a:pPr>
              <a:t>‹#›</a:t>
            </a:fld>
            <a:endParaRPr lang="en-US" dirty="0">
              <a:solidFill>
                <a:prstClr val="white"/>
              </a:solidFill>
            </a:endParaRPr>
          </a:p>
        </p:txBody>
      </p:sp>
      <p:sp>
        <p:nvSpPr>
          <p:cNvPr id="5" name="Date Placeholder 4"/>
          <p:cNvSpPr>
            <a:spLocks noGrp="1"/>
          </p:cNvSpPr>
          <p:nvPr>
            <p:ph type="dt" sz="half" idx="11"/>
          </p:nvPr>
        </p:nvSpPr>
        <p:spPr>
          <a:xfrm>
            <a:off x="6862763" y="6594476"/>
            <a:ext cx="3101340" cy="263525"/>
          </a:xfrm>
          <a:prstGeom prst="rect">
            <a:avLst/>
          </a:prstGeom>
        </p:spPr>
        <p:txBody>
          <a:bodyPr/>
          <a:lstStyle>
            <a:lvl1pPr>
              <a:defRPr/>
            </a:lvl1pPr>
          </a:lstStyle>
          <a:p>
            <a:pPr>
              <a:defRPr/>
            </a:pPr>
            <a:endParaRPr lang="en-US" dirty="0">
              <a:solidFill>
                <a:prstClr val="black"/>
              </a:solidFill>
            </a:endParaRPr>
          </a:p>
        </p:txBody>
      </p:sp>
    </p:spTree>
    <p:extLst>
      <p:ext uri="{BB962C8B-B14F-4D97-AF65-F5344CB8AC3E}">
        <p14:creationId xmlns:p14="http://schemas.microsoft.com/office/powerpoint/2010/main" val="240703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9" name="Content Placeholder 8"/>
          <p:cNvSpPr>
            <a:spLocks noGrp="1"/>
          </p:cNvSpPr>
          <p:nvPr>
            <p:ph sz="quarter" idx="11"/>
          </p:nvPr>
        </p:nvSpPr>
        <p:spPr>
          <a:xfrm>
            <a:off x="403225" y="1066800"/>
            <a:ext cx="4625975"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2"/>
          </p:nvPr>
        </p:nvSpPr>
        <p:spPr>
          <a:xfrm>
            <a:off x="5029200" y="1066800"/>
            <a:ext cx="46482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492351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1461" y="1020722"/>
            <a:ext cx="9450217" cy="53024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4796D8BF-0FDE-4F3F-BF0B-1D8B983DA4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6379723"/>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0191744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1"/>
          </p:nvPr>
        </p:nvSpPr>
        <p:spPr>
          <a:xfrm>
            <a:off x="403225" y="1066800"/>
            <a:ext cx="9578975" cy="556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29588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black"/>
                </a:solidFill>
              </a:rPr>
              <a:pPr/>
              <a:t>‹#›</a:t>
            </a:fld>
            <a:endParaRPr lang="en-US" dirty="0">
              <a:solidFill>
                <a:prstClr val="black"/>
              </a:solidFill>
            </a:endParaRPr>
          </a:p>
        </p:txBody>
      </p:sp>
      <p:sp>
        <p:nvSpPr>
          <p:cNvPr id="5" name="Content Placeholder 4"/>
          <p:cNvSpPr>
            <a:spLocks noGrp="1"/>
          </p:cNvSpPr>
          <p:nvPr>
            <p:ph sz="quarter" idx="11"/>
          </p:nvPr>
        </p:nvSpPr>
        <p:spPr>
          <a:xfrm>
            <a:off x="5029200" y="1066800"/>
            <a:ext cx="4800600"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2"/>
          </p:nvPr>
        </p:nvSpPr>
        <p:spPr>
          <a:xfrm>
            <a:off x="403225" y="1066800"/>
            <a:ext cx="4549775"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674343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black"/>
                </a:solidFill>
              </a:rPr>
              <a:pPr/>
              <a:t>‹#›</a:t>
            </a:fld>
            <a:endParaRPr lang="en-US" dirty="0">
              <a:solidFill>
                <a:prstClr val="black"/>
              </a:solidFill>
            </a:endParaRPr>
          </a:p>
        </p:txBody>
      </p:sp>
      <p:sp>
        <p:nvSpPr>
          <p:cNvPr id="6" name="Picture Placeholder 5"/>
          <p:cNvSpPr>
            <a:spLocks noGrp="1"/>
          </p:cNvSpPr>
          <p:nvPr>
            <p:ph type="pic" sz="quarter" idx="11"/>
          </p:nvPr>
        </p:nvSpPr>
        <p:spPr>
          <a:xfrm>
            <a:off x="403385" y="1066800"/>
            <a:ext cx="4374356" cy="5257800"/>
          </a:xfrm>
        </p:spPr>
        <p:txBody>
          <a:bodyPr/>
          <a:lstStyle/>
          <a:p>
            <a:endParaRPr lang="en-US"/>
          </a:p>
        </p:txBody>
      </p:sp>
      <p:sp>
        <p:nvSpPr>
          <p:cNvPr id="5" name="Content Placeholder 4"/>
          <p:cNvSpPr>
            <a:spLocks noGrp="1"/>
          </p:cNvSpPr>
          <p:nvPr>
            <p:ph sz="quarter" idx="12"/>
          </p:nvPr>
        </p:nvSpPr>
        <p:spPr>
          <a:xfrm>
            <a:off x="4800600" y="1066800"/>
            <a:ext cx="5029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0974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E8EEE23-6C7D-42A9-A49A-4C3B20D837F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9093645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solidFill>
                  <a:prstClr val="black"/>
                </a:solidFill>
              </a:rPr>
              <a:pPr/>
              <a:t>‹#›</a:t>
            </a:fld>
            <a:endParaRPr lang="en-US" dirty="0">
              <a:solidFill>
                <a:prstClr val="black"/>
              </a:solidFill>
            </a:endParaRPr>
          </a:p>
        </p:txBody>
      </p:sp>
      <p:sp>
        <p:nvSpPr>
          <p:cNvPr id="5" name="Picture Placeholder 4"/>
          <p:cNvSpPr>
            <a:spLocks noGrp="1"/>
          </p:cNvSpPr>
          <p:nvPr>
            <p:ph type="pic" sz="quarter" idx="11"/>
          </p:nvPr>
        </p:nvSpPr>
        <p:spPr>
          <a:xfrm>
            <a:off x="403385" y="1066800"/>
            <a:ext cx="9571196" cy="5181600"/>
          </a:xfrm>
        </p:spPr>
        <p:txBody>
          <a:bodyPr/>
          <a:lstStyle/>
          <a:p>
            <a:endParaRPr lang="en-US"/>
          </a:p>
        </p:txBody>
      </p:sp>
    </p:spTree>
    <p:extLst>
      <p:ext uri="{BB962C8B-B14F-4D97-AF65-F5344CB8AC3E}">
        <p14:creationId xmlns:p14="http://schemas.microsoft.com/office/powerpoint/2010/main" val="308874380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9878" y="1020722"/>
            <a:ext cx="9450217" cy="53024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4796D8BF-0FDE-4F3F-BF0B-1D8B983DA4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8662500"/>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icture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6" name="Picture Placeholder 5"/>
          <p:cNvSpPr>
            <a:spLocks noGrp="1"/>
          </p:cNvSpPr>
          <p:nvPr>
            <p:ph type="pic" sz="quarter" idx="11"/>
          </p:nvPr>
        </p:nvSpPr>
        <p:spPr>
          <a:xfrm>
            <a:off x="403385" y="1066800"/>
            <a:ext cx="4374356" cy="5257800"/>
          </a:xfrm>
        </p:spPr>
        <p:txBody>
          <a:bodyPr/>
          <a:lstStyle/>
          <a:p>
            <a:endParaRPr lang="en-US"/>
          </a:p>
        </p:txBody>
      </p:sp>
      <p:sp>
        <p:nvSpPr>
          <p:cNvPr id="8" name="Content Placeholder 7"/>
          <p:cNvSpPr>
            <a:spLocks noGrp="1"/>
          </p:cNvSpPr>
          <p:nvPr>
            <p:ph sz="quarter" idx="12"/>
          </p:nvPr>
        </p:nvSpPr>
        <p:spPr>
          <a:xfrm>
            <a:off x="4800600" y="1066800"/>
            <a:ext cx="4953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88866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Tree>
    <p:extLst>
      <p:ext uri="{BB962C8B-B14F-4D97-AF65-F5344CB8AC3E}">
        <p14:creationId xmlns:p14="http://schemas.microsoft.com/office/powerpoint/2010/main" val="27534004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E8EEE23-6C7D-42A9-A49A-4C3B20D837F6}" type="slidenum">
              <a:rPr lang="en-US" smtClean="0"/>
              <a:pPr/>
              <a:t>‹#›</a:t>
            </a:fld>
            <a:endParaRPr lang="en-US" dirty="0"/>
          </a:p>
        </p:txBody>
      </p:sp>
      <p:sp>
        <p:nvSpPr>
          <p:cNvPr id="5" name="Picture Placeholder 4"/>
          <p:cNvSpPr>
            <a:spLocks noGrp="1"/>
          </p:cNvSpPr>
          <p:nvPr>
            <p:ph type="pic" sz="quarter" idx="11"/>
          </p:nvPr>
        </p:nvSpPr>
        <p:spPr>
          <a:xfrm>
            <a:off x="403385" y="1066800"/>
            <a:ext cx="9571196" cy="5181600"/>
          </a:xfrm>
        </p:spPr>
        <p:txBody>
          <a:bodyPr/>
          <a:lstStyle/>
          <a:p>
            <a:endParaRPr lang="en-US"/>
          </a:p>
        </p:txBody>
      </p:sp>
    </p:spTree>
    <p:extLst>
      <p:ext uri="{BB962C8B-B14F-4D97-AF65-F5344CB8AC3E}">
        <p14:creationId xmlns:p14="http://schemas.microsoft.com/office/powerpoint/2010/main" val="24356886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26"/>
            <a:ext cx="854964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508760" y="3886200"/>
            <a:ext cx="704088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1" y="6616701"/>
            <a:ext cx="2093754" cy="250825"/>
          </a:xfrm>
        </p:spPr>
        <p:txBody>
          <a:bodyPr/>
          <a:lstStyle>
            <a:lvl1pPr>
              <a:defRPr/>
            </a:lvl1pPr>
          </a:lstStyle>
          <a:p>
            <a:pPr>
              <a:defRPr/>
            </a:pPr>
            <a:fld id="{AB850CCB-5EB3-46FE-9B8B-B9A62E5BD13A}" type="slidenum">
              <a:rPr lang="en-US"/>
              <a:pPr>
                <a:defRPr/>
              </a:pPr>
              <a:t>‹#›</a:t>
            </a:fld>
            <a:endParaRPr lang="en-US" dirty="0"/>
          </a:p>
        </p:txBody>
      </p:sp>
      <p:sp>
        <p:nvSpPr>
          <p:cNvPr id="5" name="Date Placeholder 4"/>
          <p:cNvSpPr>
            <a:spLocks noGrp="1"/>
          </p:cNvSpPr>
          <p:nvPr>
            <p:ph type="dt" sz="half" idx="11"/>
          </p:nvPr>
        </p:nvSpPr>
        <p:spPr>
          <a:xfrm>
            <a:off x="6862763" y="6594476"/>
            <a:ext cx="3101340" cy="2635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090062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9878" y="1020722"/>
            <a:ext cx="9450217" cy="53024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4796D8BF-0FDE-4F3F-BF0B-1D8B983DA4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894531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684034" name="Rectangle 2"/>
          <p:cNvSpPr>
            <a:spLocks noGrp="1" noChangeArrowheads="1"/>
          </p:cNvSpPr>
          <p:nvPr/>
        </p:nvSpPr>
        <p:spPr bwMode="auto">
          <a:xfrm>
            <a:off x="502920" y="274638"/>
            <a:ext cx="9052560" cy="1143000"/>
          </a:xfrm>
          <a:prstGeom prst="rect">
            <a:avLst/>
          </a:prstGeom>
          <a:noFill/>
          <a:ln w="9525">
            <a:noFill/>
            <a:miter lim="800000"/>
            <a:headEnd/>
            <a:tailEnd/>
          </a:ln>
          <a:effectLst/>
        </p:spPr>
        <p:txBody>
          <a:bodyPr/>
          <a:lstStyle/>
          <a:p>
            <a:pPr algn="ctr"/>
            <a:endParaRPr lang="en-US" sz="4400">
              <a:solidFill>
                <a:schemeClr val="tx2"/>
              </a:solidFill>
              <a:latin typeface="Arial" charset="0"/>
            </a:endParaRPr>
          </a:p>
        </p:txBody>
      </p:sp>
      <p:sp>
        <p:nvSpPr>
          <p:cNvPr id="684035" name="Rectangle 3"/>
          <p:cNvSpPr>
            <a:spLocks noGrp="1" noChangeArrowheads="1"/>
          </p:cNvSpPr>
          <p:nvPr/>
        </p:nvSpPr>
        <p:spPr bwMode="auto">
          <a:xfrm>
            <a:off x="502920" y="1600201"/>
            <a:ext cx="9052560" cy="4525963"/>
          </a:xfrm>
          <a:prstGeom prst="rect">
            <a:avLst/>
          </a:prstGeom>
          <a:noFill/>
          <a:ln w="9525">
            <a:noFill/>
            <a:miter lim="800000"/>
            <a:headEnd/>
            <a:tailEnd/>
          </a:ln>
          <a:effectLst/>
        </p:spPr>
        <p:txBody>
          <a:bodyPr/>
          <a:lstStyle/>
          <a:p>
            <a:pPr marL="342900" indent="-342900">
              <a:spcBef>
                <a:spcPct val="20000"/>
              </a:spcBef>
              <a:buFontTx/>
              <a:buChar char="•"/>
            </a:pPr>
            <a:endParaRPr lang="en-US" sz="3200">
              <a:latin typeface="Arial" charset="0"/>
            </a:endParaRPr>
          </a:p>
        </p:txBody>
      </p:sp>
    </p:spTree>
    <p:extLst>
      <p:ext uri="{BB962C8B-B14F-4D97-AF65-F5344CB8AC3E}">
        <p14:creationId xmlns:p14="http://schemas.microsoft.com/office/powerpoint/2010/main" val="202711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jp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384" y="0"/>
            <a:ext cx="955548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384" y="1066800"/>
            <a:ext cx="9571196"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553200"/>
            <a:ext cx="2346960" cy="304801"/>
          </a:xfrm>
          <a:prstGeom prst="rect">
            <a:avLst/>
          </a:prstGeom>
        </p:spPr>
        <p:txBody>
          <a:bodyPr vert="horz" lIns="274320" tIns="45720" rIns="91440" bIns="45720" rtlCol="0" anchor="ctr"/>
          <a:lstStyle>
            <a:lvl1pPr algn="l">
              <a:defRPr sz="1200">
                <a:solidFill>
                  <a:schemeClr val="bg1"/>
                </a:solidFill>
              </a:defRPr>
            </a:lvl1pPr>
          </a:lstStyle>
          <a:p>
            <a:fld id="{DE8EEE23-6C7D-42A9-A49A-4C3B20D837F6}" type="slidenum">
              <a:rPr lang="en-US" smtClean="0"/>
              <a:pPr/>
              <a:t>‹#›</a:t>
            </a:fld>
            <a:endParaRPr lang="en-US" dirty="0"/>
          </a:p>
        </p:txBody>
      </p:sp>
    </p:spTree>
    <p:extLst>
      <p:ext uri="{BB962C8B-B14F-4D97-AF65-F5344CB8AC3E}">
        <p14:creationId xmlns:p14="http://schemas.microsoft.com/office/powerpoint/2010/main" val="205678478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74" r:id="rId7"/>
    <p:sldLayoutId id="2147483706" r:id="rId8"/>
    <p:sldLayoutId id="2147483709" r:id="rId9"/>
    <p:sldLayoutId id="2147483710" r:id="rId10"/>
  </p:sldLayoutIdLst>
  <p:timing>
    <p:tnLst>
      <p:par>
        <p:cTn id="1" dur="indefinite" restart="never" nodeType="tmRoot"/>
      </p:par>
    </p:tnLst>
  </p:timing>
  <p:hf hdr="0" ftr="0" dt="0"/>
  <p:txStyles>
    <p:titleStyle>
      <a:lvl1pPr algn="l" defTabSz="914400" rtl="0" eaLnBrk="1" latinLnBrk="0" hangingPunct="1">
        <a:spcBef>
          <a:spcPct val="0"/>
        </a:spcBef>
        <a:buNone/>
        <a:defRPr sz="2800" b="1" kern="1200">
          <a:solidFill>
            <a:srgbClr val="C00000"/>
          </a:solidFill>
          <a:latin typeface="+mj-lt"/>
          <a:ea typeface="+mj-ea"/>
          <a:cs typeface="+mj-cs"/>
        </a:defRPr>
      </a:lvl1pPr>
    </p:titleStyle>
    <p:bodyStyle>
      <a:lvl1pPr marL="274320" indent="-274320" algn="l" defTabSz="914400" rtl="0" eaLnBrk="1" latinLnBrk="0" hangingPunct="1">
        <a:spcBef>
          <a:spcPct val="20000"/>
        </a:spcBef>
        <a:buClr>
          <a:srgbClr val="C00000"/>
        </a:buClr>
        <a:buSzPct val="125000"/>
        <a:buFont typeface="Wingdings" pitchFamily="2" charset="2"/>
        <a:buChar char="§"/>
        <a:defRPr sz="1800" b="1" kern="1200">
          <a:solidFill>
            <a:schemeClr val="tx1"/>
          </a:solidFill>
          <a:latin typeface="+mn-lt"/>
          <a:ea typeface="+mn-ea"/>
          <a:cs typeface="+mn-cs"/>
        </a:defRPr>
      </a:lvl1pPr>
      <a:lvl2pPr marL="502920" indent="-274320" algn="l" defTabSz="914400" rtl="0" eaLnBrk="1" latinLnBrk="0" hangingPunct="1">
        <a:spcBef>
          <a:spcPct val="20000"/>
        </a:spcBef>
        <a:buSzPct val="80000"/>
        <a:buFont typeface="Wingdings 3" pitchFamily="18" charset="2"/>
        <a:buChar char=""/>
        <a:defRPr sz="1600" b="1" kern="1200">
          <a:solidFill>
            <a:schemeClr val="tx1"/>
          </a:solidFill>
          <a:latin typeface="+mn-lt"/>
          <a:ea typeface="+mn-ea"/>
          <a:cs typeface="+mn-cs"/>
        </a:defRPr>
      </a:lvl2pPr>
      <a:lvl3pPr marL="685800" indent="-228600" algn="l" defTabSz="914400" rtl="0" eaLnBrk="1" latinLnBrk="0" hangingPunct="1">
        <a:spcBef>
          <a:spcPct val="20000"/>
        </a:spcBef>
        <a:buSzPct val="125000"/>
        <a:buFont typeface="Arial" pitchFamily="34" charset="0"/>
        <a:buChar char="•"/>
        <a:defRPr sz="1400" kern="1200">
          <a:solidFill>
            <a:schemeClr val="tx1"/>
          </a:solidFill>
          <a:latin typeface="+mn-lt"/>
          <a:ea typeface="+mn-ea"/>
          <a:cs typeface="+mn-cs"/>
        </a:defRPr>
      </a:lvl3pPr>
      <a:lvl4pPr marL="914400" indent="-228600" algn="l" defTabSz="914400" rtl="0" eaLnBrk="1" latinLnBrk="0" hangingPunct="1">
        <a:spcBef>
          <a:spcPct val="20000"/>
        </a:spcBef>
        <a:buFont typeface="Wingdings" pitchFamily="2" charset="2"/>
        <a:buChar char="w"/>
        <a:defRPr sz="1200" kern="1200">
          <a:solidFill>
            <a:schemeClr val="tx1"/>
          </a:solidFill>
          <a:latin typeface="+mn-lt"/>
          <a:ea typeface="+mn-ea"/>
          <a:cs typeface="+mn-cs"/>
        </a:defRPr>
      </a:lvl4pPr>
      <a:lvl5pPr marL="1143000" indent="-228600" algn="l" defTabSz="914400" rtl="0" eaLnBrk="1" latinLnBrk="0" hangingPunct="1">
        <a:spcBef>
          <a:spcPct val="20000"/>
        </a:spcBef>
        <a:buSzPct val="90000"/>
        <a:buFont typeface="Wingdings 2" pitchFamily="18" charset="2"/>
        <a:buChar char="æ"/>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384" y="0"/>
            <a:ext cx="955548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384" y="1066800"/>
            <a:ext cx="9571196" cy="5257800"/>
          </a:xfrm>
          <a:prstGeom prst="rect">
            <a:avLst/>
          </a:prstGeom>
        </p:spPr>
        <p:txBody>
          <a:bodyPr vert="horz" lIns="91440" tIns="45720" rIns="91440" bIns="45720" rtlCol="0">
            <a:normAutofit/>
          </a:bodyPr>
          <a:lstStyle/>
          <a:p>
            <a:pPr marL="274320" lvl="0" indent="-274320" algn="l" defTabSz="914400" rtl="0" eaLnBrk="1" latinLnBrk="0" hangingPunct="1">
              <a:spcBef>
                <a:spcPct val="20000"/>
              </a:spcBef>
              <a:buClr>
                <a:srgbClr val="C00000"/>
              </a:buClr>
              <a:buSzPct val="125000"/>
              <a:buFont typeface="Wingdings" pitchFamily="2" charset="2"/>
              <a:buChar char="§"/>
            </a:pPr>
            <a:r>
              <a:rPr lang="en-US" dirty="0" smtClean="0"/>
              <a:t>Click to edit Master text styles</a:t>
            </a:r>
          </a:p>
          <a:p>
            <a:pPr marL="502920" lvl="1" indent="-274320" algn="l" defTabSz="914400" rtl="0" eaLnBrk="1" latinLnBrk="0" hangingPunct="1">
              <a:spcBef>
                <a:spcPct val="20000"/>
              </a:spcBef>
              <a:buSzPct val="80000"/>
              <a:buFont typeface="Wingdings 3" pitchFamily="18" charset="2"/>
              <a:buChar char=""/>
            </a:pPr>
            <a:r>
              <a:rPr lang="en-US" dirty="0" smtClean="0"/>
              <a:t>Second level</a:t>
            </a:r>
          </a:p>
          <a:p>
            <a:pPr marL="685800" lvl="2" indent="-228600" algn="l" defTabSz="914400" rtl="0" eaLnBrk="1" latinLnBrk="0" hangingPunct="1">
              <a:spcBef>
                <a:spcPct val="20000"/>
              </a:spcBef>
              <a:buSzPct val="125000"/>
              <a:buFont typeface="Arial" pitchFamily="34" charset="0"/>
              <a:buChar char="•"/>
            </a:pPr>
            <a:r>
              <a:rPr lang="en-US" dirty="0" smtClean="0"/>
              <a:t>Third level</a:t>
            </a:r>
          </a:p>
          <a:p>
            <a:pPr marL="914400" lvl="3" indent="-228600" algn="l" defTabSz="914400" rtl="0" eaLnBrk="1" latinLnBrk="0" hangingPunct="1">
              <a:spcBef>
                <a:spcPct val="20000"/>
              </a:spcBef>
              <a:buFont typeface="Wingdings" pitchFamily="2" charset="2"/>
              <a:buChar char="w"/>
            </a:pPr>
            <a:r>
              <a:rPr lang="en-US" dirty="0" smtClean="0"/>
              <a:t>Fourth level</a:t>
            </a:r>
          </a:p>
          <a:p>
            <a:pPr marL="1143000" lvl="4" indent="-228600" algn="l" defTabSz="914400" rtl="0" eaLnBrk="1" latinLnBrk="0" hangingPunct="1">
              <a:spcBef>
                <a:spcPct val="20000"/>
              </a:spcBef>
              <a:buSzPct val="90000"/>
              <a:buFont typeface="Wingdings 2" pitchFamily="18" charset="2"/>
              <a:buChar char="æ"/>
            </a:pPr>
            <a:r>
              <a:rPr lang="en-US" dirty="0" smtClean="0"/>
              <a:t>Fifth level</a:t>
            </a:r>
            <a:endParaRPr lang="en-US" dirty="0"/>
          </a:p>
        </p:txBody>
      </p:sp>
      <p:sp>
        <p:nvSpPr>
          <p:cNvPr id="6" name="Slide Number Placeholder 5"/>
          <p:cNvSpPr>
            <a:spLocks noGrp="1"/>
          </p:cNvSpPr>
          <p:nvPr>
            <p:ph type="sldNum" sz="quarter" idx="4"/>
          </p:nvPr>
        </p:nvSpPr>
        <p:spPr>
          <a:xfrm>
            <a:off x="0" y="6553200"/>
            <a:ext cx="2346960" cy="304801"/>
          </a:xfrm>
          <a:prstGeom prst="rect">
            <a:avLst/>
          </a:prstGeom>
        </p:spPr>
        <p:txBody>
          <a:bodyPr vert="horz" lIns="274320" tIns="45720" rIns="91440" bIns="45720" rtlCol="0" anchor="ctr"/>
          <a:lstStyle>
            <a:lvl1pPr algn="l">
              <a:defRPr sz="1200">
                <a:solidFill>
                  <a:schemeClr val="tx1"/>
                </a:solidFill>
              </a:defRPr>
            </a:lvl1pPr>
          </a:lstStyle>
          <a:p>
            <a:fld id="{DE8EEE23-6C7D-42A9-A49A-4C3B20D837F6}" type="slidenum">
              <a:rPr lang="en-US" smtClean="0"/>
              <a:pPr/>
              <a:t>‹#›</a:t>
            </a:fld>
            <a:endParaRPr lang="en-US" dirty="0"/>
          </a:p>
        </p:txBody>
      </p:sp>
    </p:spTree>
    <p:extLst>
      <p:ext uri="{BB962C8B-B14F-4D97-AF65-F5344CB8AC3E}">
        <p14:creationId xmlns:p14="http://schemas.microsoft.com/office/powerpoint/2010/main" val="32889311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703" r:id="rId7"/>
    <p:sldLayoutId id="2147483704" r:id="rId8"/>
    <p:sldLayoutId id="2147483705" r:id="rId9"/>
  </p:sldLayoutIdLst>
  <p:timing>
    <p:tnLst>
      <p:par>
        <p:cTn id="1" dur="indefinite" restart="never" nodeType="tmRoot"/>
      </p:par>
    </p:tnLst>
  </p:timing>
  <p:hf hdr="0" ftr="0" dt="0"/>
  <p:txStyles>
    <p:titleStyle>
      <a:lvl1pPr algn="l" defTabSz="914400" rtl="0" eaLnBrk="1" latinLnBrk="0" hangingPunct="1">
        <a:spcBef>
          <a:spcPct val="0"/>
        </a:spcBef>
        <a:buNone/>
        <a:defRPr lang="en-US" sz="2800" b="1" kern="1200" dirty="0">
          <a:solidFill>
            <a:srgbClr val="C00000"/>
          </a:solidFill>
          <a:latin typeface="+mj-lt"/>
          <a:ea typeface="+mj-ea"/>
          <a:cs typeface="+mj-cs"/>
        </a:defRPr>
      </a:lvl1pPr>
    </p:titleStyle>
    <p:bodyStyle>
      <a:lvl1pPr marL="342900" indent="-342900" algn="l" defTabSz="914400" rtl="0" eaLnBrk="1" latinLnBrk="0" hangingPunct="1">
        <a:spcBef>
          <a:spcPct val="20000"/>
        </a:spcBef>
        <a:buClr>
          <a:srgbClr val="C00000"/>
        </a:buClr>
        <a:buSzPct val="125000"/>
        <a:buFont typeface="Wingdings" pitchFamily="2" charset="2"/>
        <a:buChar char="§"/>
        <a:defRPr lang="en-US" sz="1800" b="1" kern="1200" dirty="0" smtClean="0">
          <a:solidFill>
            <a:schemeClr val="tx1"/>
          </a:solidFill>
          <a:latin typeface="+mn-lt"/>
          <a:ea typeface="+mn-ea"/>
          <a:cs typeface="+mn-cs"/>
        </a:defRPr>
      </a:lvl1pPr>
      <a:lvl2pPr marL="571500" indent="-342900" algn="l" defTabSz="914400" rtl="0" eaLnBrk="1" latinLnBrk="0" hangingPunct="1">
        <a:spcBef>
          <a:spcPct val="20000"/>
        </a:spcBef>
        <a:buSzPct val="80000"/>
        <a:buFont typeface="Wingdings 3" pitchFamily="18" charset="2"/>
        <a:buChar char=""/>
        <a:defRPr lang="en-US" sz="1600" b="1" kern="1200" dirty="0" smtClean="0">
          <a:solidFill>
            <a:schemeClr val="tx1"/>
          </a:solidFill>
          <a:latin typeface="+mn-lt"/>
          <a:ea typeface="+mn-ea"/>
          <a:cs typeface="+mn-cs"/>
        </a:defRPr>
      </a:lvl2pPr>
      <a:lvl3pPr marL="742950" indent="-285750" algn="l" defTabSz="914400" rtl="0" eaLnBrk="1" latinLnBrk="0" hangingPunct="1">
        <a:spcBef>
          <a:spcPct val="20000"/>
        </a:spcBef>
        <a:buSzPct val="125000"/>
        <a:buFont typeface="Arial" pitchFamily="34" charset="0"/>
        <a:buChar char="•"/>
        <a:defRPr lang="en-US" sz="1400" kern="1200" dirty="0" smtClean="0">
          <a:solidFill>
            <a:schemeClr val="tx1"/>
          </a:solidFill>
          <a:latin typeface="+mn-lt"/>
          <a:ea typeface="+mn-ea"/>
          <a:cs typeface="+mn-cs"/>
        </a:defRPr>
      </a:lvl3pPr>
      <a:lvl4pPr marL="971550" indent="-285750" algn="l" defTabSz="914400" rtl="0" eaLnBrk="1" latinLnBrk="0" hangingPunct="1">
        <a:spcBef>
          <a:spcPct val="20000"/>
        </a:spcBef>
        <a:buFont typeface="Wingdings" pitchFamily="2" charset="2"/>
        <a:buChar char="w"/>
        <a:defRPr lang="en-US" sz="1200" kern="1200" dirty="0" smtClean="0">
          <a:solidFill>
            <a:schemeClr val="tx1"/>
          </a:solidFill>
          <a:latin typeface="+mn-lt"/>
          <a:ea typeface="+mn-ea"/>
          <a:cs typeface="+mn-cs"/>
        </a:defRPr>
      </a:lvl4pPr>
      <a:lvl5pPr marL="1200150" indent="-285750" algn="l" defTabSz="914400" rtl="0" eaLnBrk="1" latinLnBrk="0" hangingPunct="1">
        <a:spcBef>
          <a:spcPct val="20000"/>
        </a:spcBef>
        <a:buSzPct val="90000"/>
        <a:buFont typeface="Wingdings 2" pitchFamily="18" charset="2"/>
        <a:buChar char="æ"/>
        <a:defRPr lang="en-US" sz="1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84551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ftr="0" dt="0"/>
  <p:txStyles>
    <p:titleStyle>
      <a:lvl1pPr algn="ctr" defTabSz="914400" rtl="0" eaLnBrk="1" latinLnBrk="0" hangingPunct="1">
        <a:spcBef>
          <a:spcPct val="0"/>
        </a:spcBef>
        <a:buNone/>
        <a:defRPr sz="2000" kern="1200">
          <a:solidFill>
            <a:schemeClr val="tx1"/>
          </a:solidFill>
          <a:latin typeface="Arial Black" pitchFamily="34" charset="0"/>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384" y="0"/>
            <a:ext cx="955548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384" y="1066800"/>
            <a:ext cx="9571196"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553200"/>
            <a:ext cx="2346960" cy="304801"/>
          </a:xfrm>
          <a:prstGeom prst="rect">
            <a:avLst/>
          </a:prstGeom>
        </p:spPr>
        <p:txBody>
          <a:bodyPr vert="horz" lIns="274320" tIns="45720" rIns="91440" bIns="45720" rtlCol="0" anchor="ctr"/>
          <a:lstStyle>
            <a:lvl1pPr algn="l">
              <a:defRPr sz="1200">
                <a:solidFill>
                  <a:schemeClr val="bg1"/>
                </a:solidFill>
              </a:defRPr>
            </a:lvl1pPr>
          </a:lstStyle>
          <a:p>
            <a:fld id="{DE8EEE23-6C7D-42A9-A49A-4C3B20D837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25911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iming>
    <p:tnLst>
      <p:par>
        <p:cTn id="1" dur="indefinite" restart="never" nodeType="tmRoot"/>
      </p:par>
    </p:tnLst>
  </p:timing>
  <p:hf hdr="0" ftr="0" dt="0"/>
  <p:txStyles>
    <p:titleStyle>
      <a:lvl1pPr algn="l" defTabSz="914400" rtl="0" eaLnBrk="1" latinLnBrk="0" hangingPunct="1">
        <a:spcBef>
          <a:spcPct val="0"/>
        </a:spcBef>
        <a:buNone/>
        <a:defRPr sz="2800" b="1" kern="1200">
          <a:solidFill>
            <a:srgbClr val="C00000"/>
          </a:solidFill>
          <a:latin typeface="+mj-lt"/>
          <a:ea typeface="+mj-ea"/>
          <a:cs typeface="+mj-cs"/>
        </a:defRPr>
      </a:lvl1pPr>
    </p:titleStyle>
    <p:bodyStyle>
      <a:lvl1pPr marL="274320" indent="-274320" algn="l" defTabSz="914400" rtl="0" eaLnBrk="1" latinLnBrk="0" hangingPunct="1">
        <a:spcBef>
          <a:spcPct val="20000"/>
        </a:spcBef>
        <a:buClr>
          <a:srgbClr val="C00000"/>
        </a:buClr>
        <a:buSzPct val="125000"/>
        <a:buFont typeface="Wingdings" pitchFamily="2" charset="2"/>
        <a:buChar char="§"/>
        <a:defRPr sz="1800" b="1" kern="1200">
          <a:solidFill>
            <a:schemeClr val="tx1"/>
          </a:solidFill>
          <a:latin typeface="+mn-lt"/>
          <a:ea typeface="+mn-ea"/>
          <a:cs typeface="+mn-cs"/>
        </a:defRPr>
      </a:lvl1pPr>
      <a:lvl2pPr marL="502920" indent="-274320" algn="l" defTabSz="914400" rtl="0" eaLnBrk="1" latinLnBrk="0" hangingPunct="1">
        <a:spcBef>
          <a:spcPct val="20000"/>
        </a:spcBef>
        <a:buSzPct val="80000"/>
        <a:buFont typeface="Wingdings 3" pitchFamily="18" charset="2"/>
        <a:buChar char=""/>
        <a:defRPr sz="1600" b="1" kern="1200">
          <a:solidFill>
            <a:schemeClr val="tx1"/>
          </a:solidFill>
          <a:latin typeface="+mn-lt"/>
          <a:ea typeface="+mn-ea"/>
          <a:cs typeface="+mn-cs"/>
        </a:defRPr>
      </a:lvl2pPr>
      <a:lvl3pPr marL="685800" indent="-228600" algn="l" defTabSz="914400" rtl="0" eaLnBrk="1" latinLnBrk="0" hangingPunct="1">
        <a:spcBef>
          <a:spcPct val="20000"/>
        </a:spcBef>
        <a:buSzPct val="125000"/>
        <a:buFont typeface="Arial" pitchFamily="34" charset="0"/>
        <a:buChar char="•"/>
        <a:defRPr sz="1400" kern="1200">
          <a:solidFill>
            <a:schemeClr val="tx1"/>
          </a:solidFill>
          <a:latin typeface="+mn-lt"/>
          <a:ea typeface="+mn-ea"/>
          <a:cs typeface="+mn-cs"/>
        </a:defRPr>
      </a:lvl3pPr>
      <a:lvl4pPr marL="914400" indent="-228600" algn="l" defTabSz="914400" rtl="0" eaLnBrk="1" latinLnBrk="0" hangingPunct="1">
        <a:spcBef>
          <a:spcPct val="20000"/>
        </a:spcBef>
        <a:buFont typeface="Wingdings" pitchFamily="2" charset="2"/>
        <a:buChar char="w"/>
        <a:defRPr sz="1200" kern="1200">
          <a:solidFill>
            <a:schemeClr val="tx1"/>
          </a:solidFill>
          <a:latin typeface="+mn-lt"/>
          <a:ea typeface="+mn-ea"/>
          <a:cs typeface="+mn-cs"/>
        </a:defRPr>
      </a:lvl4pPr>
      <a:lvl5pPr marL="1143000" indent="-228600" algn="l" defTabSz="914400" rtl="0" eaLnBrk="1" latinLnBrk="0" hangingPunct="1">
        <a:spcBef>
          <a:spcPct val="20000"/>
        </a:spcBef>
        <a:buSzPct val="90000"/>
        <a:buFont typeface="Wingdings 2" pitchFamily="18" charset="2"/>
        <a:buChar char="æ"/>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384" y="0"/>
            <a:ext cx="955548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384" y="1066800"/>
            <a:ext cx="9571196" cy="5257800"/>
          </a:xfrm>
          <a:prstGeom prst="rect">
            <a:avLst/>
          </a:prstGeom>
        </p:spPr>
        <p:txBody>
          <a:bodyPr vert="horz" lIns="91440" tIns="45720" rIns="91440" bIns="45720" rtlCol="0">
            <a:normAutofit/>
          </a:bodyPr>
          <a:lstStyle/>
          <a:p>
            <a:pPr marL="274320" lvl="0" indent="-274320" algn="l" defTabSz="914400" rtl="0" eaLnBrk="1" latinLnBrk="0" hangingPunct="1">
              <a:spcBef>
                <a:spcPct val="20000"/>
              </a:spcBef>
              <a:buClr>
                <a:srgbClr val="C00000"/>
              </a:buClr>
              <a:buSzPct val="125000"/>
              <a:buFont typeface="Wingdings" pitchFamily="2" charset="2"/>
              <a:buChar char="§"/>
            </a:pPr>
            <a:r>
              <a:rPr lang="en-US" dirty="0" smtClean="0"/>
              <a:t>Click to edit Master text styles</a:t>
            </a:r>
          </a:p>
          <a:p>
            <a:pPr marL="502920" lvl="1" indent="-274320" algn="l" defTabSz="914400" rtl="0" eaLnBrk="1" latinLnBrk="0" hangingPunct="1">
              <a:spcBef>
                <a:spcPct val="20000"/>
              </a:spcBef>
              <a:buSzPct val="80000"/>
              <a:buFont typeface="Wingdings 3" pitchFamily="18" charset="2"/>
              <a:buChar char=""/>
            </a:pPr>
            <a:r>
              <a:rPr lang="en-US" dirty="0" smtClean="0"/>
              <a:t>Second level</a:t>
            </a:r>
          </a:p>
          <a:p>
            <a:pPr marL="685800" lvl="2" indent="-228600" algn="l" defTabSz="914400" rtl="0" eaLnBrk="1" latinLnBrk="0" hangingPunct="1">
              <a:spcBef>
                <a:spcPct val="20000"/>
              </a:spcBef>
              <a:buSzPct val="125000"/>
              <a:buFont typeface="Arial" pitchFamily="34" charset="0"/>
              <a:buChar char="•"/>
            </a:pPr>
            <a:r>
              <a:rPr lang="en-US" dirty="0" smtClean="0"/>
              <a:t>Third level</a:t>
            </a:r>
          </a:p>
          <a:p>
            <a:pPr marL="914400" lvl="3" indent="-228600" algn="l" defTabSz="914400" rtl="0" eaLnBrk="1" latinLnBrk="0" hangingPunct="1">
              <a:spcBef>
                <a:spcPct val="20000"/>
              </a:spcBef>
              <a:buFont typeface="Wingdings" pitchFamily="2" charset="2"/>
              <a:buChar char="w"/>
            </a:pPr>
            <a:r>
              <a:rPr lang="en-US" dirty="0" smtClean="0"/>
              <a:t>Fourth level</a:t>
            </a:r>
          </a:p>
          <a:p>
            <a:pPr marL="1143000" lvl="4" indent="-228600" algn="l" defTabSz="914400" rtl="0" eaLnBrk="1" latinLnBrk="0" hangingPunct="1">
              <a:spcBef>
                <a:spcPct val="20000"/>
              </a:spcBef>
              <a:buSzPct val="90000"/>
              <a:buFont typeface="Wingdings 2" pitchFamily="18" charset="2"/>
              <a:buChar char="æ"/>
            </a:pPr>
            <a:r>
              <a:rPr lang="en-US" dirty="0" smtClean="0"/>
              <a:t>Fifth level</a:t>
            </a:r>
            <a:endParaRPr lang="en-US" dirty="0"/>
          </a:p>
        </p:txBody>
      </p:sp>
      <p:sp>
        <p:nvSpPr>
          <p:cNvPr id="6" name="Slide Number Placeholder 5"/>
          <p:cNvSpPr>
            <a:spLocks noGrp="1"/>
          </p:cNvSpPr>
          <p:nvPr>
            <p:ph type="sldNum" sz="quarter" idx="4"/>
          </p:nvPr>
        </p:nvSpPr>
        <p:spPr>
          <a:xfrm>
            <a:off x="0" y="6553200"/>
            <a:ext cx="2346960" cy="304801"/>
          </a:xfrm>
          <a:prstGeom prst="rect">
            <a:avLst/>
          </a:prstGeom>
        </p:spPr>
        <p:txBody>
          <a:bodyPr vert="horz" lIns="274320" tIns="45720" rIns="91440" bIns="45720" rtlCol="0" anchor="ctr"/>
          <a:lstStyle>
            <a:lvl1pPr algn="l">
              <a:defRPr sz="1200">
                <a:solidFill>
                  <a:schemeClr val="tx1"/>
                </a:solidFill>
              </a:defRPr>
            </a:lvl1pPr>
          </a:lstStyle>
          <a:p>
            <a:fld id="{DE8EEE23-6C7D-42A9-A49A-4C3B20D837F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47790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701" r:id="rId7"/>
  </p:sldLayoutIdLst>
  <p:timing>
    <p:tnLst>
      <p:par>
        <p:cTn id="1" dur="indefinite" restart="never" nodeType="tmRoot"/>
      </p:par>
    </p:tnLst>
  </p:timing>
  <p:hf hdr="0" ftr="0" dt="0"/>
  <p:txStyles>
    <p:titleStyle>
      <a:lvl1pPr algn="l" defTabSz="914400" rtl="0" eaLnBrk="1" latinLnBrk="0" hangingPunct="1">
        <a:spcBef>
          <a:spcPct val="0"/>
        </a:spcBef>
        <a:buNone/>
        <a:defRPr lang="en-US" sz="2800" b="1" kern="1200" dirty="0">
          <a:solidFill>
            <a:srgbClr val="C00000"/>
          </a:solidFill>
          <a:latin typeface="+mj-lt"/>
          <a:ea typeface="+mj-ea"/>
          <a:cs typeface="+mj-cs"/>
        </a:defRPr>
      </a:lvl1pPr>
    </p:titleStyle>
    <p:bodyStyle>
      <a:lvl1pPr marL="342900" indent="-342900" algn="l" defTabSz="914400" rtl="0" eaLnBrk="1" latinLnBrk="0" hangingPunct="1">
        <a:spcBef>
          <a:spcPct val="20000"/>
        </a:spcBef>
        <a:buClr>
          <a:srgbClr val="C00000"/>
        </a:buClr>
        <a:buSzPct val="125000"/>
        <a:buFont typeface="Wingdings" pitchFamily="2" charset="2"/>
        <a:buChar char="§"/>
        <a:defRPr lang="en-US" sz="1800" b="1" kern="1200" dirty="0" smtClean="0">
          <a:solidFill>
            <a:schemeClr val="tx1"/>
          </a:solidFill>
          <a:latin typeface="+mn-lt"/>
          <a:ea typeface="+mn-ea"/>
          <a:cs typeface="+mn-cs"/>
        </a:defRPr>
      </a:lvl1pPr>
      <a:lvl2pPr marL="571500" indent="-342900" algn="l" defTabSz="914400" rtl="0" eaLnBrk="1" latinLnBrk="0" hangingPunct="1">
        <a:spcBef>
          <a:spcPct val="20000"/>
        </a:spcBef>
        <a:buSzPct val="80000"/>
        <a:buFont typeface="Wingdings 3" pitchFamily="18" charset="2"/>
        <a:buChar char=""/>
        <a:defRPr lang="en-US" sz="1600" b="1" kern="1200" dirty="0" smtClean="0">
          <a:solidFill>
            <a:schemeClr val="tx1"/>
          </a:solidFill>
          <a:latin typeface="+mn-lt"/>
          <a:ea typeface="+mn-ea"/>
          <a:cs typeface="+mn-cs"/>
        </a:defRPr>
      </a:lvl2pPr>
      <a:lvl3pPr marL="742950" indent="-285750" algn="l" defTabSz="914400" rtl="0" eaLnBrk="1" latinLnBrk="0" hangingPunct="1">
        <a:spcBef>
          <a:spcPct val="20000"/>
        </a:spcBef>
        <a:buSzPct val="125000"/>
        <a:buFont typeface="Arial" pitchFamily="34" charset="0"/>
        <a:buChar char="•"/>
        <a:defRPr lang="en-US" sz="1400" kern="1200" dirty="0" smtClean="0">
          <a:solidFill>
            <a:schemeClr val="tx1"/>
          </a:solidFill>
          <a:latin typeface="+mn-lt"/>
          <a:ea typeface="+mn-ea"/>
          <a:cs typeface="+mn-cs"/>
        </a:defRPr>
      </a:lvl3pPr>
      <a:lvl4pPr marL="971550" indent="-285750" algn="l" defTabSz="914400" rtl="0" eaLnBrk="1" latinLnBrk="0" hangingPunct="1">
        <a:spcBef>
          <a:spcPct val="20000"/>
        </a:spcBef>
        <a:buFont typeface="Wingdings" pitchFamily="2" charset="2"/>
        <a:buChar char="w"/>
        <a:defRPr lang="en-US" sz="1200" kern="1200" dirty="0" smtClean="0">
          <a:solidFill>
            <a:schemeClr val="tx1"/>
          </a:solidFill>
          <a:latin typeface="+mn-lt"/>
          <a:ea typeface="+mn-ea"/>
          <a:cs typeface="+mn-cs"/>
        </a:defRPr>
      </a:lvl4pPr>
      <a:lvl5pPr marL="1200150" indent="-285750" algn="l" defTabSz="914400" rtl="0" eaLnBrk="1" latinLnBrk="0" hangingPunct="1">
        <a:spcBef>
          <a:spcPct val="20000"/>
        </a:spcBef>
        <a:buSzPct val="90000"/>
        <a:buFont typeface="Wingdings 2" pitchFamily="18" charset="2"/>
        <a:buChar char="æ"/>
        <a:defRPr lang="en-US" sz="1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www.nobleenergyinc.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2743200"/>
            <a:ext cx="5791200" cy="1981200"/>
          </a:xfrm>
        </p:spPr>
        <p:txBody>
          <a:bodyPr/>
          <a:lstStyle/>
          <a:p>
            <a:pPr>
              <a:lnSpc>
                <a:spcPct val="100000"/>
              </a:lnSpc>
            </a:pPr>
            <a:r>
              <a:rPr lang="en-US" sz="2800" b="1" dirty="0" smtClean="0">
                <a:solidFill>
                  <a:srgbClr val="FF0000"/>
                </a:solidFill>
              </a:rPr>
              <a:t>the future of energy development in Colorado</a:t>
            </a:r>
            <a:r>
              <a:rPr lang="en-US" sz="2000" b="1" dirty="0" smtClean="0">
                <a:solidFill>
                  <a:srgbClr val="FF0000"/>
                </a:solidFill>
              </a:rPr>
              <a:t/>
            </a:r>
            <a:br>
              <a:rPr lang="en-US" sz="2000" b="1" dirty="0" smtClean="0">
                <a:solidFill>
                  <a:srgbClr val="FF0000"/>
                </a:solidFill>
              </a:rPr>
            </a:br>
            <a:endParaRPr lang="en-US" sz="2000" b="1" dirty="0">
              <a:solidFill>
                <a:srgbClr val="FF0000"/>
              </a:solidFill>
            </a:endParaRPr>
          </a:p>
        </p:txBody>
      </p:sp>
      <p:sp>
        <p:nvSpPr>
          <p:cNvPr id="3" name="Text Placeholder 2"/>
          <p:cNvSpPr>
            <a:spLocks noGrp="1"/>
          </p:cNvSpPr>
          <p:nvPr>
            <p:ph type="body" sz="quarter" idx="13"/>
          </p:nvPr>
        </p:nvSpPr>
        <p:spPr>
          <a:xfrm>
            <a:off x="3657600" y="4648200"/>
            <a:ext cx="5867400" cy="656751"/>
          </a:xfrm>
        </p:spPr>
        <p:txBody>
          <a:bodyPr/>
          <a:lstStyle/>
          <a:p>
            <a:r>
              <a:rPr lang="en-US" dirty="0" smtClean="0"/>
              <a:t>Paul Majors</a:t>
            </a:r>
            <a:endParaRPr lang="en-US" dirty="0"/>
          </a:p>
        </p:txBody>
      </p:sp>
      <p:sp>
        <p:nvSpPr>
          <p:cNvPr id="5" name="Text Placeholder 4"/>
          <p:cNvSpPr>
            <a:spLocks noGrp="1"/>
          </p:cNvSpPr>
          <p:nvPr>
            <p:ph type="body" sz="quarter" idx="15"/>
          </p:nvPr>
        </p:nvSpPr>
        <p:spPr>
          <a:xfrm>
            <a:off x="3810000" y="2438400"/>
            <a:ext cx="5638800" cy="304800"/>
          </a:xfrm>
        </p:spPr>
        <p:txBody>
          <a:bodyPr/>
          <a:lstStyle/>
          <a:p>
            <a:r>
              <a:rPr lang="en-US" dirty="0" smtClean="0"/>
              <a:t>Energizing the World, Bettering People’s Lives</a:t>
            </a:r>
            <a:endParaRPr lang="en-US" dirty="0"/>
          </a:p>
        </p:txBody>
      </p:sp>
    </p:spTree>
    <p:extLst>
      <p:ext uri="{BB962C8B-B14F-4D97-AF65-F5344CB8AC3E}">
        <p14:creationId xmlns:p14="http://schemas.microsoft.com/office/powerpoint/2010/main" val="1047280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349264" cy="990600"/>
          </a:xfrm>
        </p:spPr>
        <p:txBody>
          <a:bodyPr/>
          <a:lstStyle/>
          <a:p>
            <a:r>
              <a:rPr lang="en-US" sz="2400" dirty="0" smtClean="0"/>
              <a:t>Reducing Our Environmental Footprint</a:t>
            </a:r>
            <a:r>
              <a:rPr lang="en-US" dirty="0" smtClean="0"/>
              <a:t/>
            </a:r>
            <a:br>
              <a:rPr lang="en-US" dirty="0" smtClean="0"/>
            </a:br>
            <a:r>
              <a:rPr lang="en-US" sz="1400" b="0" i="1" dirty="0" smtClean="0"/>
              <a:t>Protecting the Water</a:t>
            </a:r>
            <a:endParaRPr lang="en-US" sz="1400" b="0" i="1" dirty="0"/>
          </a:p>
        </p:txBody>
      </p:sp>
      <p:sp>
        <p:nvSpPr>
          <p:cNvPr id="8" name="Slide Number Placeholder 3"/>
          <p:cNvSpPr>
            <a:spLocks noGrp="1"/>
          </p:cNvSpPr>
          <p:nvPr>
            <p:ph type="sldNum" sz="quarter" idx="10"/>
          </p:nvPr>
        </p:nvSpPr>
        <p:spPr>
          <a:xfrm>
            <a:off x="9109968" y="6478362"/>
            <a:ext cx="730327" cy="238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50000"/>
              </a:spcBef>
              <a:spcAft>
                <a:spcPct val="0"/>
              </a:spcAft>
              <a:defRPr>
                <a:solidFill>
                  <a:schemeClr val="tx1"/>
                </a:solidFill>
                <a:latin typeface="Arial" charset="0"/>
              </a:defRPr>
            </a:lvl6pPr>
            <a:lvl7pPr marL="2971800" indent="-228600" eaLnBrk="0" fontAlgn="base" hangingPunct="0">
              <a:spcBef>
                <a:spcPct val="50000"/>
              </a:spcBef>
              <a:spcAft>
                <a:spcPct val="0"/>
              </a:spcAft>
              <a:defRPr>
                <a:solidFill>
                  <a:schemeClr val="tx1"/>
                </a:solidFill>
                <a:latin typeface="Arial" charset="0"/>
              </a:defRPr>
            </a:lvl7pPr>
            <a:lvl8pPr marL="3429000" indent="-228600" eaLnBrk="0" fontAlgn="base" hangingPunct="0">
              <a:spcBef>
                <a:spcPct val="50000"/>
              </a:spcBef>
              <a:spcAft>
                <a:spcPct val="0"/>
              </a:spcAft>
              <a:defRPr>
                <a:solidFill>
                  <a:schemeClr val="tx1"/>
                </a:solidFill>
                <a:latin typeface="Arial" charset="0"/>
              </a:defRPr>
            </a:lvl8pPr>
            <a:lvl9pPr marL="3886200" indent="-228600" eaLnBrk="0" fontAlgn="base" hangingPunct="0">
              <a:spcBef>
                <a:spcPct val="50000"/>
              </a:spcBef>
              <a:spcAft>
                <a:spcPct val="0"/>
              </a:spcAft>
              <a:defRPr>
                <a:solidFill>
                  <a:schemeClr val="tx1"/>
                </a:solidFill>
                <a:latin typeface="Arial" charset="0"/>
              </a:defRPr>
            </a:lvl9pPr>
          </a:lstStyle>
          <a:p>
            <a:pPr eaLnBrk="1" hangingPunct="1"/>
            <a:fld id="{2B793AF5-197E-4AEA-B6F1-F4028399FFD0}" type="slidenum">
              <a:rPr lang="en-US" smtClean="0">
                <a:solidFill>
                  <a:schemeClr val="bg1"/>
                </a:solidFill>
                <a:latin typeface="Tahoma" pitchFamily="34" charset="0"/>
              </a:rPr>
              <a:pPr eaLnBrk="1" hangingPunct="1"/>
              <a:t>10</a:t>
            </a:fld>
            <a:endParaRPr lang="en-US" dirty="0" smtClean="0">
              <a:solidFill>
                <a:schemeClr val="bg1"/>
              </a:solidFill>
              <a:latin typeface="Tahoma"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 y="1030157"/>
            <a:ext cx="8703945" cy="518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7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a:xfrm>
            <a:off x="418431" y="1714968"/>
            <a:ext cx="3572744" cy="3998213"/>
          </a:xfrm>
          <a:noFill/>
        </p:spPr>
        <p:txBody>
          <a:bodyPr/>
          <a:lstStyle/>
          <a:p>
            <a:pPr eaLnBrk="1" hangingPunct="1"/>
            <a:r>
              <a:rPr lang="en-US" sz="1400" b="0" dirty="0" smtClean="0"/>
              <a:t>Continuously monitor groundwater quality around unconventional oil &amp; gas development</a:t>
            </a:r>
          </a:p>
          <a:p>
            <a:pPr eaLnBrk="1" hangingPunct="1"/>
            <a:endParaRPr lang="en-US" sz="1400" b="0" dirty="0" smtClean="0"/>
          </a:p>
          <a:p>
            <a:pPr eaLnBrk="1" hangingPunct="1"/>
            <a:r>
              <a:rPr lang="en-US" sz="1400" b="0" dirty="0" smtClean="0"/>
              <a:t>Data publicly available </a:t>
            </a:r>
          </a:p>
          <a:p>
            <a:pPr eaLnBrk="1" hangingPunct="1"/>
            <a:endParaRPr lang="en-US" sz="1400" b="0" dirty="0" smtClean="0"/>
          </a:p>
          <a:p>
            <a:pPr eaLnBrk="1" hangingPunct="1"/>
            <a:r>
              <a:rPr lang="en-US" sz="1400" b="0" dirty="0" smtClean="0"/>
              <a:t>Funding from CO Dept. of Natural Resources, Noble Energy, and CSU</a:t>
            </a:r>
          </a:p>
          <a:p>
            <a:pPr eaLnBrk="1" hangingPunct="1"/>
            <a:endParaRPr lang="en-US" sz="1400" b="0" dirty="0" smtClean="0"/>
          </a:p>
          <a:p>
            <a:pPr eaLnBrk="1" hangingPunct="1"/>
            <a:r>
              <a:rPr lang="en-US" sz="1400" b="0" dirty="0" smtClean="0"/>
              <a:t>2013-14</a:t>
            </a:r>
            <a:r>
              <a:rPr lang="en-US" sz="1400" b="0" dirty="0"/>
              <a:t>: Initial project of 15 monitoring wells </a:t>
            </a:r>
            <a:r>
              <a:rPr lang="en-US" sz="1400" b="0" dirty="0" smtClean="0"/>
              <a:t>around Noble </a:t>
            </a:r>
            <a:r>
              <a:rPr lang="en-US" sz="1400" b="0" dirty="0"/>
              <a:t>development area </a:t>
            </a:r>
            <a:r>
              <a:rPr lang="en-US" sz="1400" b="0" dirty="0" smtClean="0"/>
              <a:t>in </a:t>
            </a:r>
            <a:r>
              <a:rPr lang="en-US" sz="1400" b="0" dirty="0"/>
              <a:t>Weld County, CO</a:t>
            </a:r>
          </a:p>
          <a:p>
            <a:pPr eaLnBrk="1" hangingPunct="1"/>
            <a:endParaRPr lang="en-US" dirty="0" smtClean="0"/>
          </a:p>
          <a:p>
            <a:pPr eaLnBrk="1" hangingPunct="1"/>
            <a:endParaRPr lang="en-US" dirty="0" smtClean="0"/>
          </a:p>
          <a:p>
            <a:pPr eaLnBrk="1" hangingPunct="1"/>
            <a:endParaRPr lang="en-US" dirty="0" smtClean="0"/>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913"/>
          <a:stretch/>
        </p:blipFill>
        <p:spPr bwMode="auto">
          <a:xfrm>
            <a:off x="5772941" y="2326236"/>
            <a:ext cx="4195138" cy="332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3"/>
          <p:cNvSpPr txBox="1">
            <a:spLocks noChangeArrowheads="1"/>
          </p:cNvSpPr>
          <p:nvPr/>
        </p:nvSpPr>
        <p:spPr bwMode="auto">
          <a:xfrm>
            <a:off x="318910" y="1058330"/>
            <a:ext cx="9763632"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lvl1pPr marL="342900" indent="-342900" eaLnBrk="0" hangingPunct="0">
              <a:defRPr sz="1400" b="1">
                <a:solidFill>
                  <a:schemeClr val="tx1"/>
                </a:solidFill>
                <a:latin typeface="Arial" charset="0"/>
              </a:defRPr>
            </a:lvl1pPr>
            <a:lvl2pPr marL="742950" indent="-285750" eaLnBrk="0" hangingPunct="0">
              <a:defRPr sz="1400" b="1">
                <a:solidFill>
                  <a:schemeClr val="tx1"/>
                </a:solidFill>
                <a:latin typeface="Arial" charset="0"/>
              </a:defRPr>
            </a:lvl2pPr>
            <a:lvl3pPr marL="1143000" indent="-228600" eaLnBrk="0" hangingPunct="0">
              <a:defRPr sz="1400" b="1">
                <a:solidFill>
                  <a:schemeClr val="tx1"/>
                </a:solidFill>
                <a:latin typeface="Arial" charset="0"/>
              </a:defRPr>
            </a:lvl3pPr>
            <a:lvl4pPr marL="1600200" indent="-228600" eaLnBrk="0" hangingPunct="0">
              <a:defRPr sz="1400" b="1">
                <a:solidFill>
                  <a:schemeClr val="tx1"/>
                </a:solidFill>
                <a:latin typeface="Arial" charset="0"/>
              </a:defRPr>
            </a:lvl4pPr>
            <a:lvl5pPr marL="2057400" indent="-228600" eaLnBrk="0" hangingPunct="0">
              <a:defRPr sz="1400" b="1">
                <a:solidFill>
                  <a:schemeClr val="tx1"/>
                </a:solidFill>
                <a:latin typeface="Arial" charset="0"/>
              </a:defRPr>
            </a:lvl5pPr>
            <a:lvl6pPr marL="2514600" indent="-228600" algn="r" eaLnBrk="0" fontAlgn="base" hangingPunct="0">
              <a:spcBef>
                <a:spcPct val="0"/>
              </a:spcBef>
              <a:spcAft>
                <a:spcPct val="0"/>
              </a:spcAft>
              <a:defRPr sz="1400" b="1">
                <a:solidFill>
                  <a:schemeClr val="tx1"/>
                </a:solidFill>
                <a:latin typeface="Arial" charset="0"/>
              </a:defRPr>
            </a:lvl6pPr>
            <a:lvl7pPr marL="2971800" indent="-228600" algn="r" eaLnBrk="0" fontAlgn="base" hangingPunct="0">
              <a:spcBef>
                <a:spcPct val="0"/>
              </a:spcBef>
              <a:spcAft>
                <a:spcPct val="0"/>
              </a:spcAft>
              <a:defRPr sz="1400" b="1">
                <a:solidFill>
                  <a:schemeClr val="tx1"/>
                </a:solidFill>
                <a:latin typeface="Arial" charset="0"/>
              </a:defRPr>
            </a:lvl7pPr>
            <a:lvl8pPr marL="3429000" indent="-228600" algn="r" eaLnBrk="0" fontAlgn="base" hangingPunct="0">
              <a:spcBef>
                <a:spcPct val="0"/>
              </a:spcBef>
              <a:spcAft>
                <a:spcPct val="0"/>
              </a:spcAft>
              <a:defRPr sz="1400" b="1">
                <a:solidFill>
                  <a:schemeClr val="tx1"/>
                </a:solidFill>
                <a:latin typeface="Arial" charset="0"/>
              </a:defRPr>
            </a:lvl8pPr>
            <a:lvl9pPr marL="3886200" indent="-228600" algn="r" eaLnBrk="0" fontAlgn="base" hangingPunct="0">
              <a:spcBef>
                <a:spcPct val="0"/>
              </a:spcBef>
              <a:spcAft>
                <a:spcPct val="0"/>
              </a:spcAft>
              <a:defRPr sz="1400" b="1">
                <a:solidFill>
                  <a:schemeClr val="tx1"/>
                </a:solidFill>
                <a:latin typeface="Arial" charset="0"/>
              </a:defRPr>
            </a:lvl9pPr>
          </a:lstStyle>
          <a:p>
            <a:pPr marL="273050" indent="-273050" eaLnBrk="1" hangingPunct="1">
              <a:lnSpc>
                <a:spcPct val="90000"/>
              </a:lnSpc>
              <a:spcBef>
                <a:spcPts val="1200"/>
              </a:spcBef>
              <a:buClr>
                <a:schemeClr val="tx1"/>
              </a:buClr>
              <a:buSzPct val="90000"/>
              <a:buFont typeface="Wingdings 3" pitchFamily="18" charset="2"/>
              <a:buChar char=""/>
            </a:pPr>
            <a:r>
              <a:rPr lang="en-US" sz="2000" dirty="0">
                <a:latin typeface="+mn-lt"/>
              </a:rPr>
              <a:t>Real-time groundwater monitoring system developed </a:t>
            </a:r>
            <a:r>
              <a:rPr lang="en-US" sz="2000" dirty="0" smtClean="0">
                <a:latin typeface="+mn-lt"/>
              </a:rPr>
              <a:t>and operated </a:t>
            </a:r>
            <a:r>
              <a:rPr lang="en-US" sz="2000" dirty="0">
                <a:latin typeface="+mn-lt"/>
              </a:rPr>
              <a:t>by Colorado State University </a:t>
            </a:r>
            <a:r>
              <a:rPr lang="en-US" sz="2000" dirty="0" smtClean="0">
                <a:latin typeface="+mn-lt"/>
              </a:rPr>
              <a:t>(CSU) Environmental </a:t>
            </a:r>
            <a:r>
              <a:rPr lang="en-US" sz="2000" dirty="0">
                <a:latin typeface="+mn-lt"/>
              </a:rPr>
              <a:t>Engineering Dept.</a:t>
            </a:r>
          </a:p>
        </p:txBody>
      </p:sp>
      <p:sp>
        <p:nvSpPr>
          <p:cNvPr id="8" name="Slide Number Placeholder 3"/>
          <p:cNvSpPr>
            <a:spLocks noGrp="1"/>
          </p:cNvSpPr>
          <p:nvPr>
            <p:ph type="sldNum" sz="quarter" idx="10"/>
          </p:nvPr>
        </p:nvSpPr>
        <p:spPr>
          <a:xfrm>
            <a:off x="461010" y="6607176"/>
            <a:ext cx="6468110" cy="238125"/>
          </a:xfrm>
        </p:spPr>
        <p:txBody>
          <a:bodyPr/>
          <a:lstStyle/>
          <a:p>
            <a:pPr>
              <a:defRPr/>
            </a:pPr>
            <a:fld id="{4796D8BF-0FDE-4F3F-BF0B-1D8B983DA415}" type="slidenum">
              <a:rPr lang="en-US" smtClean="0"/>
              <a:pPr>
                <a:defRPr/>
              </a:pPr>
              <a:t>11</a:t>
            </a:fld>
            <a:endParaRPr lang="en-US" dirty="0"/>
          </a:p>
        </p:txBody>
      </p:sp>
      <p:sp>
        <p:nvSpPr>
          <p:cNvPr id="9" name="TextBox 8"/>
          <p:cNvSpPr txBox="1"/>
          <p:nvPr/>
        </p:nvSpPr>
        <p:spPr>
          <a:xfrm>
            <a:off x="4449838" y="3210158"/>
            <a:ext cx="1054104" cy="646331"/>
          </a:xfrm>
          <a:prstGeom prst="rect">
            <a:avLst/>
          </a:prstGeom>
          <a:noFill/>
        </p:spPr>
        <p:txBody>
          <a:bodyPr wrap="square" rtlCol="0">
            <a:spAutoFit/>
          </a:bodyPr>
          <a:lstStyle/>
          <a:p>
            <a:pPr algn="r"/>
            <a:r>
              <a:rPr lang="en-US" sz="1200" b="1" dirty="0" smtClean="0"/>
              <a:t>1,000’</a:t>
            </a:r>
          </a:p>
          <a:p>
            <a:pPr algn="r"/>
            <a:r>
              <a:rPr lang="en-US" sz="1200" b="1" dirty="0" smtClean="0"/>
              <a:t>of Surface Casing</a:t>
            </a:r>
          </a:p>
        </p:txBody>
      </p:sp>
      <p:cxnSp>
        <p:nvCxnSpPr>
          <p:cNvPr id="17" name="Straight Connector 16"/>
          <p:cNvCxnSpPr/>
          <p:nvPr/>
        </p:nvCxnSpPr>
        <p:spPr>
          <a:xfrm>
            <a:off x="5448968" y="3326699"/>
            <a:ext cx="282982"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68202" y="2713931"/>
            <a:ext cx="1358546" cy="461665"/>
          </a:xfrm>
          <a:prstGeom prst="rect">
            <a:avLst/>
          </a:prstGeom>
          <a:noFill/>
        </p:spPr>
        <p:txBody>
          <a:bodyPr wrap="square" rtlCol="0">
            <a:spAutoFit/>
          </a:bodyPr>
          <a:lstStyle/>
          <a:p>
            <a:pPr algn="r"/>
            <a:r>
              <a:rPr lang="en-US" sz="1200" b="1" dirty="0" smtClean="0"/>
              <a:t> </a:t>
            </a:r>
          </a:p>
          <a:p>
            <a:pPr algn="r"/>
            <a:r>
              <a:rPr lang="en-US" sz="1200" b="1" dirty="0" smtClean="0"/>
              <a:t>250’ – 500’</a:t>
            </a:r>
          </a:p>
        </p:txBody>
      </p:sp>
      <p:cxnSp>
        <p:nvCxnSpPr>
          <p:cNvPr id="23" name="Straight Connector 22"/>
          <p:cNvCxnSpPr/>
          <p:nvPr/>
        </p:nvCxnSpPr>
        <p:spPr>
          <a:xfrm>
            <a:off x="5447631" y="3032884"/>
            <a:ext cx="282983"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15586" y="4427634"/>
            <a:ext cx="1210350" cy="646331"/>
          </a:xfrm>
          <a:prstGeom prst="rect">
            <a:avLst/>
          </a:prstGeom>
          <a:noFill/>
        </p:spPr>
        <p:txBody>
          <a:bodyPr wrap="square" rtlCol="0">
            <a:spAutoFit/>
          </a:bodyPr>
          <a:lstStyle/>
          <a:p>
            <a:pPr algn="r"/>
            <a:r>
              <a:rPr lang="en-US" sz="1200" b="1" dirty="0" smtClean="0"/>
              <a:t>Intermediate Casing down to 7,500’</a:t>
            </a:r>
          </a:p>
        </p:txBody>
      </p:sp>
      <p:cxnSp>
        <p:nvCxnSpPr>
          <p:cNvPr id="25" name="Straight Connector 24"/>
          <p:cNvCxnSpPr/>
          <p:nvPr/>
        </p:nvCxnSpPr>
        <p:spPr>
          <a:xfrm>
            <a:off x="5448968" y="5125013"/>
            <a:ext cx="281644"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537570" y="2326235"/>
            <a:ext cx="1430509" cy="32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095775" y="2698481"/>
            <a:ext cx="1403586" cy="276999"/>
          </a:xfrm>
          <a:prstGeom prst="rect">
            <a:avLst/>
          </a:prstGeom>
          <a:noFill/>
        </p:spPr>
        <p:txBody>
          <a:bodyPr wrap="square" rtlCol="0">
            <a:spAutoFit/>
          </a:bodyPr>
          <a:lstStyle/>
          <a:p>
            <a:pPr algn="r"/>
            <a:r>
              <a:rPr lang="en-US" sz="1200" b="1" dirty="0" smtClean="0"/>
              <a:t>Groundwater</a:t>
            </a:r>
          </a:p>
        </p:txBody>
      </p:sp>
      <p:sp>
        <p:nvSpPr>
          <p:cNvPr id="26" name="Oval 25"/>
          <p:cNvSpPr/>
          <p:nvPr/>
        </p:nvSpPr>
        <p:spPr>
          <a:xfrm>
            <a:off x="8416872" y="2637132"/>
            <a:ext cx="442570" cy="59497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H="1">
            <a:off x="8827665" y="2577705"/>
            <a:ext cx="144018" cy="155449"/>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137029" y="2846493"/>
            <a:ext cx="0" cy="475272"/>
          </a:xfrm>
          <a:prstGeom prst="line">
            <a:avLst/>
          </a:prstGeom>
          <a:ln w="18415">
            <a:gradFill flip="none" rotWithShape="1">
              <a:gsLst>
                <a:gs pos="0">
                  <a:schemeClr val="tx1">
                    <a:lumMod val="50000"/>
                    <a:lumOff val="50000"/>
                  </a:schemeClr>
                </a:gs>
                <a:gs pos="49000">
                  <a:schemeClr val="tx1"/>
                </a:gs>
                <a:gs pos="96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85896" y="2843441"/>
            <a:ext cx="0" cy="473563"/>
          </a:xfrm>
          <a:prstGeom prst="line">
            <a:avLst/>
          </a:prstGeom>
          <a:ln w="18415">
            <a:gradFill flip="none" rotWithShape="1">
              <a:gsLst>
                <a:gs pos="0">
                  <a:schemeClr val="tx1">
                    <a:lumMod val="50000"/>
                    <a:lumOff val="50000"/>
                  </a:schemeClr>
                </a:gs>
                <a:gs pos="49000">
                  <a:schemeClr val="tx1"/>
                </a:gs>
                <a:gs pos="96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109888" y="3881923"/>
            <a:ext cx="0" cy="487177"/>
          </a:xfrm>
          <a:prstGeom prst="line">
            <a:avLst/>
          </a:prstGeom>
          <a:ln w="14605">
            <a:gradFill flip="none" rotWithShape="1">
              <a:gsLst>
                <a:gs pos="0">
                  <a:schemeClr val="tx1">
                    <a:lumMod val="50000"/>
                    <a:lumOff val="50000"/>
                  </a:schemeClr>
                </a:gs>
                <a:gs pos="50000">
                  <a:schemeClr val="tx1"/>
                </a:gs>
                <a:gs pos="99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001328" y="3895338"/>
            <a:ext cx="0" cy="487177"/>
          </a:xfrm>
          <a:prstGeom prst="line">
            <a:avLst/>
          </a:prstGeom>
          <a:ln w="14605">
            <a:gradFill flip="none" rotWithShape="1">
              <a:gsLst>
                <a:gs pos="0">
                  <a:schemeClr val="tx1">
                    <a:lumMod val="50000"/>
                    <a:lumOff val="50000"/>
                  </a:schemeClr>
                </a:gs>
                <a:gs pos="50000">
                  <a:schemeClr val="tx1"/>
                </a:gs>
                <a:gs pos="99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6008829" y="4378398"/>
            <a:ext cx="688035" cy="810153"/>
          </a:xfrm>
          <a:custGeom>
            <a:avLst/>
            <a:gdLst>
              <a:gd name="connsiteX0" fmla="*/ 0 w 625486"/>
              <a:gd name="connsiteY0" fmla="*/ 0 h 810153"/>
              <a:gd name="connsiteX1" fmla="*/ 5957 w 625486"/>
              <a:gd name="connsiteY1" fmla="*/ 104248 h 810153"/>
              <a:gd name="connsiteX2" fmla="*/ 17871 w 625486"/>
              <a:gd name="connsiteY2" fmla="*/ 181689 h 810153"/>
              <a:gd name="connsiteX3" fmla="*/ 50635 w 625486"/>
              <a:gd name="connsiteY3" fmla="*/ 327636 h 810153"/>
              <a:gd name="connsiteX4" fmla="*/ 68506 w 625486"/>
              <a:gd name="connsiteY4" fmla="*/ 366356 h 810153"/>
              <a:gd name="connsiteX5" fmla="*/ 107227 w 625486"/>
              <a:gd name="connsiteY5" fmla="*/ 449754 h 810153"/>
              <a:gd name="connsiteX6" fmla="*/ 131055 w 625486"/>
              <a:gd name="connsiteY6" fmla="*/ 497410 h 810153"/>
              <a:gd name="connsiteX7" fmla="*/ 184668 w 625486"/>
              <a:gd name="connsiteY7" fmla="*/ 559959 h 810153"/>
              <a:gd name="connsiteX8" fmla="*/ 238281 w 625486"/>
              <a:gd name="connsiteY8" fmla="*/ 628464 h 810153"/>
              <a:gd name="connsiteX9" fmla="*/ 291894 w 625486"/>
              <a:gd name="connsiteY9" fmla="*/ 667185 h 810153"/>
              <a:gd name="connsiteX10" fmla="*/ 327636 w 625486"/>
              <a:gd name="connsiteY10" fmla="*/ 696970 h 810153"/>
              <a:gd name="connsiteX11" fmla="*/ 366356 w 625486"/>
              <a:gd name="connsiteY11" fmla="*/ 720798 h 810153"/>
              <a:gd name="connsiteX12" fmla="*/ 434862 w 625486"/>
              <a:gd name="connsiteY12" fmla="*/ 756540 h 810153"/>
              <a:gd name="connsiteX13" fmla="*/ 500389 w 625486"/>
              <a:gd name="connsiteY13" fmla="*/ 786325 h 810153"/>
              <a:gd name="connsiteX14" fmla="*/ 554002 w 625486"/>
              <a:gd name="connsiteY14" fmla="*/ 801217 h 810153"/>
              <a:gd name="connsiteX15" fmla="*/ 625486 w 625486"/>
              <a:gd name="connsiteY15" fmla="*/ 810153 h 81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486" h="810153">
                <a:moveTo>
                  <a:pt x="0" y="0"/>
                </a:moveTo>
                <a:cubicBezTo>
                  <a:pt x="1489" y="36983"/>
                  <a:pt x="2979" y="73967"/>
                  <a:pt x="5957" y="104248"/>
                </a:cubicBezTo>
                <a:cubicBezTo>
                  <a:pt x="8935" y="134529"/>
                  <a:pt x="10425" y="144458"/>
                  <a:pt x="17871" y="181689"/>
                </a:cubicBezTo>
                <a:cubicBezTo>
                  <a:pt x="25317" y="218920"/>
                  <a:pt x="42196" y="296858"/>
                  <a:pt x="50635" y="327636"/>
                </a:cubicBezTo>
                <a:cubicBezTo>
                  <a:pt x="59074" y="358414"/>
                  <a:pt x="68506" y="366356"/>
                  <a:pt x="68506" y="366356"/>
                </a:cubicBezTo>
                <a:cubicBezTo>
                  <a:pt x="77938" y="386709"/>
                  <a:pt x="96802" y="427912"/>
                  <a:pt x="107227" y="449754"/>
                </a:cubicBezTo>
                <a:cubicBezTo>
                  <a:pt x="117652" y="471596"/>
                  <a:pt x="118148" y="479043"/>
                  <a:pt x="131055" y="497410"/>
                </a:cubicBezTo>
                <a:cubicBezTo>
                  <a:pt x="143962" y="515777"/>
                  <a:pt x="166797" y="538117"/>
                  <a:pt x="184668" y="559959"/>
                </a:cubicBezTo>
                <a:cubicBezTo>
                  <a:pt x="202539" y="581801"/>
                  <a:pt x="220410" y="610593"/>
                  <a:pt x="238281" y="628464"/>
                </a:cubicBezTo>
                <a:cubicBezTo>
                  <a:pt x="256152" y="646335"/>
                  <a:pt x="277002" y="655767"/>
                  <a:pt x="291894" y="667185"/>
                </a:cubicBezTo>
                <a:cubicBezTo>
                  <a:pt x="306787" y="678603"/>
                  <a:pt x="315226" y="688034"/>
                  <a:pt x="327636" y="696970"/>
                </a:cubicBezTo>
                <a:cubicBezTo>
                  <a:pt x="340046" y="705906"/>
                  <a:pt x="348485" y="710870"/>
                  <a:pt x="366356" y="720798"/>
                </a:cubicBezTo>
                <a:cubicBezTo>
                  <a:pt x="384227" y="730726"/>
                  <a:pt x="412523" y="745619"/>
                  <a:pt x="434862" y="756540"/>
                </a:cubicBezTo>
                <a:cubicBezTo>
                  <a:pt x="457201" y="767461"/>
                  <a:pt x="480532" y="778879"/>
                  <a:pt x="500389" y="786325"/>
                </a:cubicBezTo>
                <a:cubicBezTo>
                  <a:pt x="520246" y="793771"/>
                  <a:pt x="533153" y="797246"/>
                  <a:pt x="554002" y="801217"/>
                </a:cubicBezTo>
                <a:cubicBezTo>
                  <a:pt x="574851" y="805188"/>
                  <a:pt x="611090" y="809657"/>
                  <a:pt x="625486" y="810153"/>
                </a:cubicBezTo>
              </a:path>
            </a:pathLst>
          </a:custGeom>
          <a:ln w="13970">
            <a:gradFill flip="none" rotWithShape="1">
              <a:gsLst>
                <a:gs pos="0">
                  <a:schemeClr val="tx1">
                    <a:lumMod val="50000"/>
                    <a:lumOff val="50000"/>
                  </a:schemeClr>
                </a:gs>
                <a:gs pos="50000">
                  <a:schemeClr val="tx1"/>
                </a:gs>
                <a:gs pos="100000">
                  <a:schemeClr val="tx1">
                    <a:lumMod val="50000"/>
                    <a:lumOff val="50000"/>
                  </a:schemeClr>
                </a:gs>
              </a:gsLst>
              <a:lin ang="90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6113672" y="4366483"/>
            <a:ext cx="586467" cy="720798"/>
          </a:xfrm>
          <a:custGeom>
            <a:avLst/>
            <a:gdLst>
              <a:gd name="connsiteX0" fmla="*/ 0 w 533152"/>
              <a:gd name="connsiteY0" fmla="*/ 0 h 720798"/>
              <a:gd name="connsiteX1" fmla="*/ 2979 w 533152"/>
              <a:gd name="connsiteY1" fmla="*/ 92334 h 720798"/>
              <a:gd name="connsiteX2" fmla="*/ 8936 w 533152"/>
              <a:gd name="connsiteY2" fmla="*/ 151904 h 720798"/>
              <a:gd name="connsiteX3" fmla="*/ 20850 w 533152"/>
              <a:gd name="connsiteY3" fmla="*/ 223388 h 720798"/>
              <a:gd name="connsiteX4" fmla="*/ 53613 w 533152"/>
              <a:gd name="connsiteY4" fmla="*/ 330614 h 720798"/>
              <a:gd name="connsiteX5" fmla="*/ 89355 w 533152"/>
              <a:gd name="connsiteY5" fmla="*/ 405077 h 720798"/>
              <a:gd name="connsiteX6" fmla="*/ 128076 w 533152"/>
              <a:gd name="connsiteY6" fmla="*/ 479539 h 720798"/>
              <a:gd name="connsiteX7" fmla="*/ 178710 w 533152"/>
              <a:gd name="connsiteY7" fmla="*/ 539109 h 720798"/>
              <a:gd name="connsiteX8" fmla="*/ 217431 w 533152"/>
              <a:gd name="connsiteY8" fmla="*/ 583787 h 720798"/>
              <a:gd name="connsiteX9" fmla="*/ 277001 w 533152"/>
              <a:gd name="connsiteY9" fmla="*/ 625486 h 720798"/>
              <a:gd name="connsiteX10" fmla="*/ 339549 w 533152"/>
              <a:gd name="connsiteY10" fmla="*/ 661228 h 720798"/>
              <a:gd name="connsiteX11" fmla="*/ 416990 w 533152"/>
              <a:gd name="connsiteY11" fmla="*/ 699948 h 720798"/>
              <a:gd name="connsiteX12" fmla="*/ 482517 w 533152"/>
              <a:gd name="connsiteY12" fmla="*/ 717819 h 720798"/>
              <a:gd name="connsiteX13" fmla="*/ 533152 w 533152"/>
              <a:gd name="connsiteY13" fmla="*/ 720798 h 7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152" h="720798">
                <a:moveTo>
                  <a:pt x="0" y="0"/>
                </a:moveTo>
                <a:cubicBezTo>
                  <a:pt x="745" y="33508"/>
                  <a:pt x="1490" y="67017"/>
                  <a:pt x="2979" y="92334"/>
                </a:cubicBezTo>
                <a:cubicBezTo>
                  <a:pt x="4468" y="117651"/>
                  <a:pt x="5958" y="130062"/>
                  <a:pt x="8936" y="151904"/>
                </a:cubicBezTo>
                <a:cubicBezTo>
                  <a:pt x="11915" y="173746"/>
                  <a:pt x="13404" y="193603"/>
                  <a:pt x="20850" y="223388"/>
                </a:cubicBezTo>
                <a:cubicBezTo>
                  <a:pt x="28296" y="253173"/>
                  <a:pt x="42195" y="300332"/>
                  <a:pt x="53613" y="330614"/>
                </a:cubicBezTo>
                <a:cubicBezTo>
                  <a:pt x="65031" y="360896"/>
                  <a:pt x="76945" y="380256"/>
                  <a:pt x="89355" y="405077"/>
                </a:cubicBezTo>
                <a:cubicBezTo>
                  <a:pt x="101765" y="429898"/>
                  <a:pt x="113184" y="457200"/>
                  <a:pt x="128076" y="479539"/>
                </a:cubicBezTo>
                <a:cubicBezTo>
                  <a:pt x="142968" y="501878"/>
                  <a:pt x="163818" y="521734"/>
                  <a:pt x="178710" y="539109"/>
                </a:cubicBezTo>
                <a:cubicBezTo>
                  <a:pt x="193602" y="556484"/>
                  <a:pt x="201049" y="569391"/>
                  <a:pt x="217431" y="583787"/>
                </a:cubicBezTo>
                <a:cubicBezTo>
                  <a:pt x="233813" y="598183"/>
                  <a:pt x="256648" y="612579"/>
                  <a:pt x="277001" y="625486"/>
                </a:cubicBezTo>
                <a:cubicBezTo>
                  <a:pt x="297354" y="638393"/>
                  <a:pt x="316218" y="648818"/>
                  <a:pt x="339549" y="661228"/>
                </a:cubicBezTo>
                <a:cubicBezTo>
                  <a:pt x="362880" y="673638"/>
                  <a:pt x="393162" y="690516"/>
                  <a:pt x="416990" y="699948"/>
                </a:cubicBezTo>
                <a:cubicBezTo>
                  <a:pt x="440818" y="709380"/>
                  <a:pt x="463157" y="714344"/>
                  <a:pt x="482517" y="717819"/>
                </a:cubicBezTo>
                <a:cubicBezTo>
                  <a:pt x="501877" y="721294"/>
                  <a:pt x="525209" y="722287"/>
                  <a:pt x="533152" y="720798"/>
                </a:cubicBezTo>
              </a:path>
            </a:pathLst>
          </a:custGeom>
          <a:ln w="1397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Straight Connector 70"/>
          <p:cNvCxnSpPr/>
          <p:nvPr/>
        </p:nvCxnSpPr>
        <p:spPr>
          <a:xfrm>
            <a:off x="9359840" y="2845821"/>
            <a:ext cx="0" cy="440305"/>
          </a:xfrm>
          <a:prstGeom prst="line">
            <a:avLst/>
          </a:prstGeom>
          <a:ln w="18415">
            <a:gradFill flip="none" rotWithShape="1">
              <a:gsLst>
                <a:gs pos="0">
                  <a:schemeClr val="tx1">
                    <a:lumMod val="50000"/>
                    <a:lumOff val="50000"/>
                  </a:schemeClr>
                </a:gs>
                <a:gs pos="49000">
                  <a:schemeClr val="tx1"/>
                </a:gs>
                <a:gs pos="96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506527" y="2848218"/>
            <a:ext cx="0" cy="440305"/>
          </a:xfrm>
          <a:prstGeom prst="line">
            <a:avLst/>
          </a:prstGeom>
          <a:ln w="18415">
            <a:gradFill flip="none" rotWithShape="1">
              <a:gsLst>
                <a:gs pos="0">
                  <a:schemeClr val="tx1">
                    <a:lumMod val="50000"/>
                    <a:lumOff val="50000"/>
                  </a:schemeClr>
                </a:gs>
                <a:gs pos="49000">
                  <a:schemeClr val="tx1"/>
                </a:gs>
                <a:gs pos="96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381136" y="3895338"/>
            <a:ext cx="0" cy="1026707"/>
          </a:xfrm>
          <a:prstGeom prst="line">
            <a:avLst/>
          </a:prstGeom>
          <a:ln w="14605">
            <a:gradFill flip="none" rotWithShape="1">
              <a:gsLst>
                <a:gs pos="0">
                  <a:schemeClr val="tx1">
                    <a:lumMod val="50000"/>
                    <a:lumOff val="50000"/>
                  </a:schemeClr>
                </a:gs>
                <a:gs pos="50000">
                  <a:schemeClr val="tx1"/>
                </a:gs>
                <a:gs pos="99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488536" y="3888211"/>
            <a:ext cx="0" cy="1026707"/>
          </a:xfrm>
          <a:prstGeom prst="line">
            <a:avLst/>
          </a:prstGeom>
          <a:ln w="14605">
            <a:gradFill flip="none" rotWithShape="1">
              <a:gsLst>
                <a:gs pos="0">
                  <a:schemeClr val="tx1">
                    <a:lumMod val="50000"/>
                    <a:lumOff val="50000"/>
                  </a:schemeClr>
                </a:gs>
                <a:gs pos="50000">
                  <a:schemeClr val="tx1"/>
                </a:gs>
                <a:gs pos="99000">
                  <a:schemeClr val="tx1">
                    <a:lumMod val="50000"/>
                    <a:lumOff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660" t="52844" r="30397" b="42327"/>
          <a:stretch/>
        </p:blipFill>
        <p:spPr bwMode="auto">
          <a:xfrm>
            <a:off x="6122016" y="3895337"/>
            <a:ext cx="1112107" cy="22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660" t="52844" r="30397" b="42327"/>
          <a:stretch/>
        </p:blipFill>
        <p:spPr bwMode="auto">
          <a:xfrm>
            <a:off x="8108748" y="3933947"/>
            <a:ext cx="1251091" cy="16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 name="Straight Connector 69"/>
          <p:cNvCxnSpPr/>
          <p:nvPr/>
        </p:nvCxnSpPr>
        <p:spPr>
          <a:xfrm>
            <a:off x="8151806" y="3948435"/>
            <a:ext cx="1208033" cy="1097902"/>
          </a:xfrm>
          <a:prstGeom prst="line">
            <a:avLst/>
          </a:prstGeom>
          <a:ln w="12700">
            <a:gradFill flip="none" rotWithShape="1">
              <a:gsLst>
                <a:gs pos="0">
                  <a:schemeClr val="tx1">
                    <a:lumMod val="50000"/>
                    <a:lumOff val="50000"/>
                  </a:schemeClr>
                </a:gs>
                <a:gs pos="50000">
                  <a:schemeClr val="tx1"/>
                </a:gs>
                <a:gs pos="100000">
                  <a:schemeClr val="tx1">
                    <a:lumMod val="50000"/>
                    <a:lumOff val="50000"/>
                  </a:schemeClr>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6763148" y="3933947"/>
            <a:ext cx="477708" cy="1191067"/>
          </a:xfrm>
          <a:prstGeom prst="line">
            <a:avLst/>
          </a:prstGeom>
          <a:ln w="12700">
            <a:gradFill flip="none" rotWithShape="1">
              <a:gsLst>
                <a:gs pos="0">
                  <a:schemeClr val="tx1">
                    <a:lumMod val="50000"/>
                    <a:lumOff val="50000"/>
                  </a:schemeClr>
                </a:gs>
                <a:gs pos="50000">
                  <a:schemeClr val="tx1"/>
                </a:gs>
                <a:gs pos="100000">
                  <a:schemeClr val="tx1">
                    <a:lumMod val="50000"/>
                    <a:lumOff val="50000"/>
                  </a:schemeClr>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7521277" y="2515213"/>
            <a:ext cx="798607" cy="32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300836" y="2524123"/>
            <a:ext cx="798607" cy="32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772941" y="2515602"/>
            <a:ext cx="212956" cy="32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545512" y="2525111"/>
            <a:ext cx="212956" cy="32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385463" y="3918498"/>
            <a:ext cx="1125189" cy="461665"/>
          </a:xfrm>
          <a:prstGeom prst="rect">
            <a:avLst/>
          </a:prstGeom>
          <a:noFill/>
        </p:spPr>
        <p:txBody>
          <a:bodyPr wrap="square" rtlCol="0">
            <a:spAutoFit/>
          </a:bodyPr>
          <a:lstStyle/>
          <a:p>
            <a:pPr algn="r"/>
            <a:r>
              <a:rPr lang="en-US" sz="1200" b="1" dirty="0" smtClean="0"/>
              <a:t>Production Casing</a:t>
            </a:r>
          </a:p>
        </p:txBody>
      </p:sp>
      <p:cxnSp>
        <p:nvCxnSpPr>
          <p:cNvPr id="37" name="Straight Connector 36"/>
          <p:cNvCxnSpPr/>
          <p:nvPr/>
        </p:nvCxnSpPr>
        <p:spPr>
          <a:xfrm>
            <a:off x="5471771" y="4064299"/>
            <a:ext cx="545105"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167706" y="1811347"/>
            <a:ext cx="5342550" cy="584775"/>
          </a:xfrm>
          <a:prstGeom prst="rect">
            <a:avLst/>
          </a:prstGeom>
        </p:spPr>
        <p:txBody>
          <a:bodyPr wrap="square">
            <a:spAutoFit/>
          </a:bodyPr>
          <a:lstStyle/>
          <a:p>
            <a:pPr algn="ctr"/>
            <a:r>
              <a:rPr lang="en-US" sz="1600" b="1" dirty="0"/>
              <a:t>Multiple Casing Layers</a:t>
            </a:r>
          </a:p>
          <a:p>
            <a:pPr algn="ctr"/>
            <a:r>
              <a:rPr lang="en-US" sz="1600" b="1" dirty="0"/>
              <a:t>Protect </a:t>
            </a:r>
            <a:r>
              <a:rPr lang="en-US" sz="1600" b="1" dirty="0" smtClean="0"/>
              <a:t>Groundwater</a:t>
            </a:r>
            <a:endParaRPr lang="en-US" sz="1600" dirty="0"/>
          </a:p>
        </p:txBody>
      </p:sp>
      <p:sp>
        <p:nvSpPr>
          <p:cNvPr id="32" name="TextBox 31"/>
          <p:cNvSpPr txBox="1"/>
          <p:nvPr/>
        </p:nvSpPr>
        <p:spPr>
          <a:xfrm>
            <a:off x="8611339" y="2326236"/>
            <a:ext cx="1447062" cy="461665"/>
          </a:xfrm>
          <a:prstGeom prst="rect">
            <a:avLst/>
          </a:prstGeom>
          <a:noFill/>
        </p:spPr>
        <p:txBody>
          <a:bodyPr wrap="square" rtlCol="0">
            <a:spAutoFit/>
          </a:bodyPr>
          <a:lstStyle/>
          <a:p>
            <a:pPr algn="ctr"/>
            <a:r>
              <a:rPr lang="en-US" sz="1200" b="1" dirty="0" smtClean="0"/>
              <a:t>Real-time data to CSU</a:t>
            </a:r>
          </a:p>
        </p:txBody>
      </p:sp>
      <p:sp>
        <p:nvSpPr>
          <p:cNvPr id="40" name="Title 1"/>
          <p:cNvSpPr>
            <a:spLocks noGrp="1"/>
          </p:cNvSpPr>
          <p:nvPr>
            <p:ph type="title"/>
          </p:nvPr>
        </p:nvSpPr>
        <p:spPr>
          <a:xfrm>
            <a:off x="609600" y="0"/>
            <a:ext cx="9349264" cy="990600"/>
          </a:xfrm>
        </p:spPr>
        <p:txBody>
          <a:bodyPr/>
          <a:lstStyle/>
          <a:p>
            <a:r>
              <a:rPr lang="en-US" sz="2400" dirty="0" smtClean="0"/>
              <a:t>Reducing Our Environmental Footprint</a:t>
            </a:r>
            <a:r>
              <a:rPr lang="en-US" dirty="0" smtClean="0"/>
              <a:t/>
            </a:r>
            <a:br>
              <a:rPr lang="en-US" dirty="0" smtClean="0"/>
            </a:br>
            <a:r>
              <a:rPr lang="en-US" sz="1400" b="0" i="1" dirty="0" smtClean="0"/>
              <a:t>Protecting the Water – Real Time Groundwater Monitoring</a:t>
            </a:r>
            <a:endParaRPr lang="en-US" sz="1400" b="0" i="1" dirty="0"/>
          </a:p>
        </p:txBody>
      </p:sp>
    </p:spTree>
    <p:extLst>
      <p:ext uri="{BB962C8B-B14F-4D97-AF65-F5344CB8AC3E}">
        <p14:creationId xmlns:p14="http://schemas.microsoft.com/office/powerpoint/2010/main" val="1178888855"/>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19200"/>
            <a:ext cx="8717280" cy="1981200"/>
          </a:xfrm>
        </p:spPr>
        <p:txBody>
          <a:bodyPr>
            <a:normAutofit lnSpcReduction="10000"/>
          </a:bodyPr>
          <a:lstStyle/>
          <a:p>
            <a:pPr>
              <a:buFont typeface="Arial" pitchFamily="34" charset="0"/>
              <a:buChar char="•"/>
            </a:pPr>
            <a:r>
              <a:rPr lang="en-US" dirty="0" smtClean="0"/>
              <a:t>Noble has converted to 100% closed-loop drilling in the DJ Basin</a:t>
            </a:r>
          </a:p>
          <a:p>
            <a:pPr lvl="1">
              <a:buFont typeface="Arial" pitchFamily="34" charset="0"/>
              <a:buChar char="•"/>
            </a:pPr>
            <a:r>
              <a:rPr lang="en-US" b="0" dirty="0" smtClean="0"/>
              <a:t>Greatly reduces water consumption</a:t>
            </a:r>
          </a:p>
          <a:p>
            <a:pPr lvl="1">
              <a:buFont typeface="Arial" pitchFamily="34" charset="0"/>
              <a:buChar char="•"/>
            </a:pPr>
            <a:r>
              <a:rPr lang="en-US" b="0" dirty="0" smtClean="0"/>
              <a:t>Eliminates need for reserve pits</a:t>
            </a:r>
          </a:p>
          <a:p>
            <a:pPr lvl="1">
              <a:buFont typeface="Arial" pitchFamily="34" charset="0"/>
              <a:buChar char="•"/>
            </a:pPr>
            <a:r>
              <a:rPr lang="en-US" b="0" dirty="0" smtClean="0"/>
              <a:t>Reduces risk of groundwater contamination</a:t>
            </a:r>
          </a:p>
          <a:p>
            <a:pPr lvl="1">
              <a:buFont typeface="Arial" pitchFamily="34" charset="0"/>
              <a:buChar char="•"/>
            </a:pPr>
            <a:r>
              <a:rPr lang="en-US" b="0" dirty="0" smtClean="0"/>
              <a:t>Reduces risk of wildlife hazards</a:t>
            </a:r>
          </a:p>
          <a:p>
            <a:pPr lvl="1">
              <a:buFont typeface="Arial" pitchFamily="34" charset="0"/>
              <a:buChar char="•"/>
            </a:pPr>
            <a:r>
              <a:rPr lang="en-US" b="0" dirty="0" smtClean="0"/>
              <a:t>Improves ability to reuse water</a:t>
            </a:r>
          </a:p>
          <a:p>
            <a:pPr lvl="1">
              <a:buFont typeface="Arial" pitchFamily="34" charset="0"/>
              <a:buChar char="•"/>
            </a:pPr>
            <a:r>
              <a:rPr lang="en-US" b="0" dirty="0" smtClean="0"/>
              <a:t>Eliminates need for pit reclamation</a:t>
            </a:r>
          </a:p>
        </p:txBody>
      </p:sp>
      <p:sp>
        <p:nvSpPr>
          <p:cNvPr id="4" name="Slide Number Placeholder 3"/>
          <p:cNvSpPr>
            <a:spLocks noGrp="1"/>
          </p:cNvSpPr>
          <p:nvPr>
            <p:ph type="sldNum" sz="quarter" idx="10"/>
          </p:nvPr>
        </p:nvSpPr>
        <p:spPr/>
        <p:txBody>
          <a:bodyPr/>
          <a:lstStyle/>
          <a:p>
            <a:pPr>
              <a:defRPr/>
            </a:pPr>
            <a:fld id="{AFD1255F-5FEF-4B25-82F3-EDA032E1604D}" type="slidenum">
              <a:rPr lang="en-US" smtClean="0">
                <a:solidFill>
                  <a:srgbClr val="000000"/>
                </a:solidFill>
              </a:rPr>
              <a:pPr>
                <a:defRPr/>
              </a:pPr>
              <a:t>12</a:t>
            </a:fld>
            <a:endParaRPr lang="en-US">
              <a:solidFill>
                <a:srgbClr val="000000"/>
              </a:solidFill>
            </a:endParaRPr>
          </a:p>
        </p:txBody>
      </p:sp>
      <p:grpSp>
        <p:nvGrpSpPr>
          <p:cNvPr id="24" name="Group 23"/>
          <p:cNvGrpSpPr/>
          <p:nvPr/>
        </p:nvGrpSpPr>
        <p:grpSpPr>
          <a:xfrm>
            <a:off x="762000" y="3352800"/>
            <a:ext cx="8834628" cy="2923883"/>
            <a:chOff x="762000" y="3662491"/>
            <a:chExt cx="8031480" cy="2923883"/>
          </a:xfrm>
        </p:grpSpPr>
        <p:pic>
          <p:nvPicPr>
            <p:cNvPr id="6" name="Picture 4" descr="Caza 85"/>
            <p:cNvPicPr>
              <a:picLocks noChangeAspect="1" noChangeArrowheads="1"/>
            </p:cNvPicPr>
            <p:nvPr/>
          </p:nvPicPr>
          <p:blipFill rotWithShape="1">
            <a:blip r:embed="rId2" cstate="print">
              <a:lum bright="6000" contrast="12000"/>
              <a:extLst>
                <a:ext uri="{28A0092B-C50C-407E-A947-70E740481C1C}">
                  <a14:useLocalDpi xmlns:a14="http://schemas.microsoft.com/office/drawing/2010/main" val="0"/>
                </a:ext>
              </a:extLst>
            </a:blip>
            <a:srcRect l="5179" r="12143"/>
            <a:stretch/>
          </p:blipFill>
          <p:spPr bwMode="auto">
            <a:xfrm>
              <a:off x="762000" y="3662491"/>
              <a:ext cx="3867881" cy="292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r="1857"/>
            <a:stretch/>
          </p:blipFill>
          <p:spPr>
            <a:xfrm>
              <a:off x="4953000" y="3662491"/>
              <a:ext cx="3840480" cy="2923883"/>
            </a:xfrm>
            <a:prstGeom prst="rect">
              <a:avLst/>
            </a:prstGeom>
          </p:spPr>
        </p:pic>
        <p:sp>
          <p:nvSpPr>
            <p:cNvPr id="22" name="TextBox 21"/>
            <p:cNvSpPr txBox="1"/>
            <p:nvPr/>
          </p:nvSpPr>
          <p:spPr>
            <a:xfrm>
              <a:off x="2420081" y="3668757"/>
              <a:ext cx="2209800" cy="369332"/>
            </a:xfrm>
            <a:prstGeom prst="rect">
              <a:avLst/>
            </a:prstGeom>
            <a:noFill/>
          </p:spPr>
          <p:txBody>
            <a:bodyPr wrap="square" rtlCol="0">
              <a:spAutoFit/>
            </a:bodyPr>
            <a:lstStyle/>
            <a:p>
              <a:pPr algn="ctr"/>
              <a:r>
                <a:rPr lang="en-US" dirty="0" smtClean="0"/>
                <a:t>Old Way</a:t>
              </a:r>
              <a:endParaRPr lang="en-US" dirty="0"/>
            </a:p>
          </p:txBody>
        </p:sp>
        <p:sp>
          <p:nvSpPr>
            <p:cNvPr id="23" name="TextBox 22"/>
            <p:cNvSpPr txBox="1"/>
            <p:nvPr/>
          </p:nvSpPr>
          <p:spPr>
            <a:xfrm>
              <a:off x="6583680" y="3668757"/>
              <a:ext cx="2209800" cy="369332"/>
            </a:xfrm>
            <a:prstGeom prst="rect">
              <a:avLst/>
            </a:prstGeom>
            <a:noFill/>
          </p:spPr>
          <p:txBody>
            <a:bodyPr wrap="square" rtlCol="0">
              <a:spAutoFit/>
            </a:bodyPr>
            <a:lstStyle/>
            <a:p>
              <a:pPr algn="ctr"/>
              <a:r>
                <a:rPr lang="en-US" dirty="0" smtClean="0"/>
                <a:t>New Way</a:t>
              </a:r>
              <a:endParaRPr lang="en-US" dirty="0"/>
            </a:p>
          </p:txBody>
        </p:sp>
      </p:grpSp>
      <p:sp>
        <p:nvSpPr>
          <p:cNvPr id="11" name="Title 1"/>
          <p:cNvSpPr>
            <a:spLocks noGrp="1"/>
          </p:cNvSpPr>
          <p:nvPr>
            <p:ph type="title"/>
          </p:nvPr>
        </p:nvSpPr>
        <p:spPr>
          <a:xfrm>
            <a:off x="533400" y="76200"/>
            <a:ext cx="9425464" cy="914400"/>
          </a:xfrm>
        </p:spPr>
        <p:txBody>
          <a:bodyPr/>
          <a:lstStyle/>
          <a:p>
            <a:r>
              <a:rPr lang="en-US" sz="2400" dirty="0" smtClean="0"/>
              <a:t>Reducing Our Environmental Footprint</a:t>
            </a:r>
            <a:r>
              <a:rPr lang="en-US" dirty="0" smtClean="0"/>
              <a:t/>
            </a:r>
            <a:br>
              <a:rPr lang="en-US" dirty="0" smtClean="0"/>
            </a:br>
            <a:r>
              <a:rPr lang="en-US" sz="1400" b="0" i="1" dirty="0" smtClean="0"/>
              <a:t>Protecting the Water – Closed Loop Mud Systems</a:t>
            </a:r>
            <a:endParaRPr lang="en-US" sz="1400" b="0" i="1" dirty="0"/>
          </a:p>
        </p:txBody>
      </p:sp>
    </p:spTree>
    <p:extLst>
      <p:ext uri="{BB962C8B-B14F-4D97-AF65-F5344CB8AC3E}">
        <p14:creationId xmlns:p14="http://schemas.microsoft.com/office/powerpoint/2010/main" val="3917094220"/>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600201"/>
            <a:ext cx="4373880" cy="4525963"/>
          </a:xfrm>
        </p:spPr>
        <p:txBody>
          <a:bodyPr>
            <a:normAutofit/>
          </a:bodyPr>
          <a:lstStyle/>
          <a:p>
            <a:r>
              <a:rPr lang="en-US" dirty="0" smtClean="0"/>
              <a:t>Voluntarily set conductor to prevent surface washouts.</a:t>
            </a:r>
          </a:p>
          <a:p>
            <a:endParaRPr lang="en-US" dirty="0" smtClean="0"/>
          </a:p>
          <a:p>
            <a:r>
              <a:rPr lang="en-US" dirty="0" smtClean="0"/>
              <a:t>Participate in self-reporting of all spills, regardless of size.</a:t>
            </a:r>
          </a:p>
          <a:p>
            <a:endParaRPr lang="en-US" dirty="0" smtClean="0"/>
          </a:p>
          <a:p>
            <a:r>
              <a:rPr lang="en-US" dirty="0" smtClean="0"/>
              <a:t>Spill </a:t>
            </a:r>
            <a:r>
              <a:rPr lang="en-US" dirty="0"/>
              <a:t>containment prevents spills from leaving location</a:t>
            </a:r>
            <a:r>
              <a:rPr lang="en-US" dirty="0" smtClean="0"/>
              <a:t>.</a:t>
            </a:r>
          </a:p>
          <a:p>
            <a:endParaRPr lang="en-US" dirty="0" smtClean="0"/>
          </a:p>
          <a:p>
            <a:r>
              <a:rPr lang="en-US" dirty="0" smtClean="0"/>
              <a:t>All spills are cleaned up through fluid removal and soil remediation, if necessary</a:t>
            </a:r>
            <a:endParaRPr lang="en-US" dirty="0"/>
          </a:p>
          <a:p>
            <a:pPr marL="0" indent="0">
              <a:buNone/>
            </a:pPr>
            <a:endParaRPr lang="en-US" dirty="0" smtClean="0"/>
          </a:p>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209800"/>
            <a:ext cx="4762690" cy="2962689"/>
          </a:xfrm>
          <a:prstGeom prst="rect">
            <a:avLst/>
          </a:prstGeom>
        </p:spPr>
      </p:pic>
      <p:sp>
        <p:nvSpPr>
          <p:cNvPr id="6" name="Title 1"/>
          <p:cNvSpPr>
            <a:spLocks noGrp="1"/>
          </p:cNvSpPr>
          <p:nvPr>
            <p:ph type="title"/>
          </p:nvPr>
        </p:nvSpPr>
        <p:spPr>
          <a:xfrm>
            <a:off x="609600" y="0"/>
            <a:ext cx="9349264" cy="990600"/>
          </a:xfrm>
        </p:spPr>
        <p:txBody>
          <a:bodyPr/>
          <a:lstStyle/>
          <a:p>
            <a:r>
              <a:rPr lang="en-US" sz="2400" dirty="0" smtClean="0"/>
              <a:t>Reducing Our Environmental Footprint</a:t>
            </a:r>
            <a:r>
              <a:rPr lang="en-US" dirty="0" smtClean="0"/>
              <a:t/>
            </a:r>
            <a:br>
              <a:rPr lang="en-US" dirty="0" smtClean="0"/>
            </a:br>
            <a:r>
              <a:rPr lang="en-US" sz="1400" b="0" i="1" dirty="0" smtClean="0"/>
              <a:t>Protecting the Water – Spill Prevention and Containment</a:t>
            </a:r>
            <a:endParaRPr lang="en-US" sz="1400" b="0" i="1" dirty="0"/>
          </a:p>
        </p:txBody>
      </p:sp>
    </p:spTree>
    <p:extLst>
      <p:ext uri="{BB962C8B-B14F-4D97-AF65-F5344CB8AC3E}">
        <p14:creationId xmlns:p14="http://schemas.microsoft.com/office/powerpoint/2010/main" val="1783593181"/>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0"/>
            <a:ext cx="9349264" cy="990600"/>
          </a:xfrm>
        </p:spPr>
        <p:txBody>
          <a:bodyPr vert="horz" lIns="91440" tIns="45720" rIns="91440" bIns="45720" rtlCol="0" anchor="ctr">
            <a:normAutofit/>
          </a:bodyPr>
          <a:lstStyle/>
          <a:p>
            <a:r>
              <a:rPr lang="en-US" sz="2400" dirty="0" smtClean="0"/>
              <a:t>Reducing our Environmental Footprint</a:t>
            </a:r>
            <a:r>
              <a:rPr lang="en-US" dirty="0"/>
              <a:t/>
            </a:r>
            <a:br>
              <a:rPr lang="en-US" dirty="0"/>
            </a:br>
            <a:r>
              <a:rPr lang="en-US" sz="1400" b="0" i="1" dirty="0" smtClean="0"/>
              <a:t>Protecting the Air - CNG/LNG Conversion</a:t>
            </a:r>
            <a:endParaRPr lang="en-US" sz="1400" b="0" i="1" dirty="0"/>
          </a:p>
        </p:txBody>
      </p:sp>
      <p:sp>
        <p:nvSpPr>
          <p:cNvPr id="12295" name="Slide Number Placeholder 1"/>
          <p:cNvSpPr>
            <a:spLocks noGrp="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Tahoma" pitchFamily="34" charset="0"/>
              </a:defRPr>
            </a:lvl1pPr>
            <a:lvl2pPr marL="742950" indent="-285750" eaLnBrk="0" hangingPunct="0">
              <a:defRPr i="1">
                <a:solidFill>
                  <a:schemeClr val="tx1"/>
                </a:solidFill>
                <a:latin typeface="Tahoma" pitchFamily="34" charset="0"/>
              </a:defRPr>
            </a:lvl2pPr>
            <a:lvl3pPr marL="1143000" indent="-228600" eaLnBrk="0" hangingPunct="0">
              <a:defRPr i="1">
                <a:solidFill>
                  <a:schemeClr val="tx1"/>
                </a:solidFill>
                <a:latin typeface="Tahoma" pitchFamily="34" charset="0"/>
              </a:defRPr>
            </a:lvl3pPr>
            <a:lvl4pPr marL="1600200" indent="-228600" eaLnBrk="0" hangingPunct="0">
              <a:defRPr i="1">
                <a:solidFill>
                  <a:schemeClr val="tx1"/>
                </a:solidFill>
                <a:latin typeface="Tahoma" pitchFamily="34" charset="0"/>
              </a:defRPr>
            </a:lvl4pPr>
            <a:lvl5pPr marL="2057400" indent="-228600" eaLnBrk="0" hangingPunct="0">
              <a:defRPr i="1">
                <a:solidFill>
                  <a:schemeClr val="tx1"/>
                </a:solidFill>
                <a:latin typeface="Tahoma" pitchFamily="34" charset="0"/>
              </a:defRPr>
            </a:lvl5pPr>
            <a:lvl6pPr marL="2514600" indent="-228600" algn="ctr" eaLnBrk="0" fontAlgn="base" hangingPunct="0">
              <a:spcBef>
                <a:spcPct val="0"/>
              </a:spcBef>
              <a:spcAft>
                <a:spcPct val="0"/>
              </a:spcAft>
              <a:defRPr i="1">
                <a:solidFill>
                  <a:schemeClr val="tx1"/>
                </a:solidFill>
                <a:latin typeface="Tahoma" pitchFamily="34" charset="0"/>
              </a:defRPr>
            </a:lvl6pPr>
            <a:lvl7pPr marL="2971800" indent="-228600" algn="ctr" eaLnBrk="0" fontAlgn="base" hangingPunct="0">
              <a:spcBef>
                <a:spcPct val="0"/>
              </a:spcBef>
              <a:spcAft>
                <a:spcPct val="0"/>
              </a:spcAft>
              <a:defRPr i="1">
                <a:solidFill>
                  <a:schemeClr val="tx1"/>
                </a:solidFill>
                <a:latin typeface="Tahoma" pitchFamily="34" charset="0"/>
              </a:defRPr>
            </a:lvl7pPr>
            <a:lvl8pPr marL="3429000" indent="-228600" algn="ctr" eaLnBrk="0" fontAlgn="base" hangingPunct="0">
              <a:spcBef>
                <a:spcPct val="0"/>
              </a:spcBef>
              <a:spcAft>
                <a:spcPct val="0"/>
              </a:spcAft>
              <a:defRPr i="1">
                <a:solidFill>
                  <a:schemeClr val="tx1"/>
                </a:solidFill>
                <a:latin typeface="Tahoma" pitchFamily="34" charset="0"/>
              </a:defRPr>
            </a:lvl8pPr>
            <a:lvl9pPr marL="3886200" indent="-228600" algn="ctr" eaLnBrk="0" fontAlgn="base" hangingPunct="0">
              <a:spcBef>
                <a:spcPct val="0"/>
              </a:spcBef>
              <a:spcAft>
                <a:spcPct val="0"/>
              </a:spcAft>
              <a:defRPr i="1">
                <a:solidFill>
                  <a:schemeClr val="tx1"/>
                </a:solidFill>
                <a:latin typeface="Tahoma" pitchFamily="34" charset="0"/>
              </a:defRPr>
            </a:lvl9pPr>
          </a:lstStyle>
          <a:p>
            <a:pPr eaLnBrk="1" hangingPunct="1"/>
            <a:fld id="{D9E20EAD-429D-47E8-8522-5AF979C8DB71}" type="slidenum">
              <a:rPr lang="en-US" i="0" smtClean="0">
                <a:solidFill>
                  <a:schemeClr val="bg1"/>
                </a:solidFill>
                <a:latin typeface="+mn-lt"/>
              </a:rPr>
              <a:pPr eaLnBrk="1" hangingPunct="1"/>
              <a:t>14</a:t>
            </a:fld>
            <a:endParaRPr lang="en-US" i="0" dirty="0" smtClean="0">
              <a:solidFill>
                <a:schemeClr val="bg1"/>
              </a:solidFill>
              <a:latin typeface="+mn-lt"/>
            </a:endParaRPr>
          </a:p>
        </p:txBody>
      </p:sp>
      <p:sp>
        <p:nvSpPr>
          <p:cNvPr id="12291" name="Rectangle 3"/>
          <p:cNvSpPr>
            <a:spLocks noGrp="1" noChangeArrowheads="1"/>
          </p:cNvSpPr>
          <p:nvPr>
            <p:ph sz="quarter" idx="11"/>
          </p:nvPr>
        </p:nvSpPr>
        <p:spPr>
          <a:xfrm>
            <a:off x="381000" y="1026548"/>
            <a:ext cx="6683375" cy="5410200"/>
          </a:xfrm>
        </p:spPr>
        <p:txBody>
          <a:bodyPr>
            <a:normAutofit lnSpcReduction="10000"/>
          </a:bodyPr>
          <a:lstStyle/>
          <a:p>
            <a:pPr>
              <a:lnSpc>
                <a:spcPct val="100000"/>
              </a:lnSpc>
              <a:spcBef>
                <a:spcPts val="600"/>
              </a:spcBef>
              <a:spcAft>
                <a:spcPts val="0"/>
              </a:spcAft>
            </a:pPr>
            <a:r>
              <a:rPr lang="en-US" dirty="0" smtClean="0"/>
              <a:t>Noble Energy’s Commitment </a:t>
            </a:r>
          </a:p>
          <a:p>
            <a:pPr lvl="1">
              <a:lnSpc>
                <a:spcPct val="100000"/>
              </a:lnSpc>
              <a:spcBef>
                <a:spcPts val="600"/>
              </a:spcBef>
              <a:spcAft>
                <a:spcPts val="0"/>
              </a:spcAft>
            </a:pPr>
            <a:r>
              <a:rPr lang="en-US" sz="1400" b="0" dirty="0" smtClean="0"/>
              <a:t>Expanding use of natural gas as fuel in all aspects</a:t>
            </a:r>
            <a:br>
              <a:rPr lang="en-US" sz="1400" b="0" dirty="0" smtClean="0"/>
            </a:br>
            <a:r>
              <a:rPr lang="en-US" sz="1400" b="0" dirty="0" smtClean="0"/>
              <a:t>of our operations</a:t>
            </a:r>
          </a:p>
          <a:p>
            <a:pPr>
              <a:lnSpc>
                <a:spcPct val="100000"/>
              </a:lnSpc>
              <a:spcBef>
                <a:spcPts val="600"/>
              </a:spcBef>
              <a:spcAft>
                <a:spcPts val="0"/>
              </a:spcAft>
            </a:pPr>
            <a:endParaRPr lang="en-US" dirty="0" smtClean="0"/>
          </a:p>
          <a:p>
            <a:pPr>
              <a:lnSpc>
                <a:spcPct val="100000"/>
              </a:lnSpc>
              <a:spcBef>
                <a:spcPts val="600"/>
              </a:spcBef>
              <a:spcAft>
                <a:spcPts val="0"/>
              </a:spcAft>
            </a:pPr>
            <a:r>
              <a:rPr lang="en-US" dirty="0" smtClean="0"/>
              <a:t>Building Colorado’s First LNG Plant</a:t>
            </a:r>
            <a:endParaRPr lang="en-US" dirty="0"/>
          </a:p>
          <a:p>
            <a:pPr lvl="1">
              <a:lnSpc>
                <a:spcPct val="100000"/>
              </a:lnSpc>
              <a:spcBef>
                <a:spcPts val="600"/>
              </a:spcBef>
              <a:spcAft>
                <a:spcPts val="0"/>
              </a:spcAft>
            </a:pPr>
            <a:r>
              <a:rPr lang="en-US" sz="1400" b="0" dirty="0"/>
              <a:t>Building a </a:t>
            </a:r>
            <a:r>
              <a:rPr lang="en-US" sz="1400" b="0" dirty="0" smtClean="0"/>
              <a:t>100,000 </a:t>
            </a:r>
            <a:r>
              <a:rPr lang="en-US" sz="1400" b="0" dirty="0"/>
              <a:t>gal/day LNG plant in N. Colorado</a:t>
            </a:r>
          </a:p>
          <a:p>
            <a:pPr lvl="1">
              <a:lnSpc>
                <a:spcPct val="100000"/>
              </a:lnSpc>
              <a:spcBef>
                <a:spcPts val="600"/>
              </a:spcBef>
              <a:spcAft>
                <a:spcPts val="0"/>
              </a:spcAft>
            </a:pPr>
            <a:r>
              <a:rPr lang="en-US" sz="1400" b="0" dirty="0"/>
              <a:t>Converting Noble Energy’s fleet to dual fuel (CNG/gasoline)</a:t>
            </a:r>
          </a:p>
          <a:p>
            <a:pPr lvl="1">
              <a:lnSpc>
                <a:spcPct val="100000"/>
              </a:lnSpc>
              <a:spcBef>
                <a:spcPts val="600"/>
              </a:spcBef>
              <a:spcAft>
                <a:spcPts val="0"/>
              </a:spcAft>
            </a:pPr>
            <a:r>
              <a:rPr lang="en-US" sz="1400" b="0" dirty="0"/>
              <a:t>Noble Energy’s participation in CNG refueling infrastructure</a:t>
            </a:r>
          </a:p>
          <a:p>
            <a:pPr lvl="1">
              <a:spcBef>
                <a:spcPts val="600"/>
              </a:spcBef>
            </a:pPr>
            <a:r>
              <a:rPr lang="en-US" sz="1400" b="0" dirty="0"/>
              <a:t>Working to Convert All Rigs from Diesel to LNG</a:t>
            </a:r>
          </a:p>
          <a:p>
            <a:pPr>
              <a:lnSpc>
                <a:spcPct val="100000"/>
              </a:lnSpc>
              <a:spcBef>
                <a:spcPts val="600"/>
              </a:spcBef>
              <a:spcAft>
                <a:spcPts val="0"/>
              </a:spcAft>
            </a:pPr>
            <a:endParaRPr lang="en-US" dirty="0" smtClean="0"/>
          </a:p>
          <a:p>
            <a:pPr>
              <a:lnSpc>
                <a:spcPct val="100000"/>
              </a:lnSpc>
              <a:spcBef>
                <a:spcPts val="600"/>
              </a:spcBef>
              <a:spcAft>
                <a:spcPts val="0"/>
              </a:spcAft>
            </a:pPr>
            <a:r>
              <a:rPr lang="en-US" dirty="0" smtClean="0"/>
              <a:t>Weld County School Bus Initiative</a:t>
            </a:r>
          </a:p>
          <a:p>
            <a:pPr lvl="1">
              <a:spcBef>
                <a:spcPts val="600"/>
              </a:spcBef>
            </a:pPr>
            <a:r>
              <a:rPr lang="en-US" sz="1400" b="0" dirty="0" smtClean="0"/>
              <a:t>$5 million / 5 years   </a:t>
            </a:r>
          </a:p>
          <a:p>
            <a:pPr lvl="1">
              <a:lnSpc>
                <a:spcPct val="100000"/>
              </a:lnSpc>
              <a:spcBef>
                <a:spcPts val="600"/>
              </a:spcBef>
              <a:spcAft>
                <a:spcPts val="0"/>
              </a:spcAft>
            </a:pPr>
            <a:r>
              <a:rPr lang="en-US" sz="1400" b="0" dirty="0" smtClean="0"/>
              <a:t>Local natural gas resources as fuel </a:t>
            </a:r>
            <a:r>
              <a:rPr lang="en-US" sz="1400" b="0" dirty="0" smtClean="0">
                <a:sym typeface="Wingdings" pitchFamily="2" charset="2"/>
              </a:rPr>
              <a:t> </a:t>
            </a:r>
            <a:r>
              <a:rPr lang="en-US" sz="1400" b="0" dirty="0" smtClean="0"/>
              <a:t>reduce emissions, clean air for communities </a:t>
            </a:r>
          </a:p>
          <a:p>
            <a:pPr lvl="1">
              <a:lnSpc>
                <a:spcPct val="100000"/>
              </a:lnSpc>
              <a:spcBef>
                <a:spcPts val="600"/>
              </a:spcBef>
              <a:spcAft>
                <a:spcPts val="0"/>
              </a:spcAft>
            </a:pPr>
            <a:r>
              <a:rPr lang="en-US" sz="1400" b="0" dirty="0" smtClean="0"/>
              <a:t>Seven CNG School Buses donated so far</a:t>
            </a:r>
            <a:endParaRPr lang="en-US" sz="1400" b="0" dirty="0"/>
          </a:p>
          <a:p>
            <a:pPr>
              <a:spcBef>
                <a:spcPts val="600"/>
              </a:spcBef>
            </a:pPr>
            <a:endParaRPr lang="en-US" dirty="0" smtClean="0"/>
          </a:p>
          <a:p>
            <a:pPr>
              <a:spcBef>
                <a:spcPts val="600"/>
              </a:spcBef>
            </a:pPr>
            <a:r>
              <a:rPr lang="en-US" dirty="0" smtClean="0"/>
              <a:t>Using 100,000 gal/day of LNG instead of Diesel</a:t>
            </a:r>
          </a:p>
          <a:p>
            <a:pPr lvl="1">
              <a:spcBef>
                <a:spcPts val="600"/>
              </a:spcBef>
            </a:pPr>
            <a:r>
              <a:rPr lang="en-US" sz="1400" b="0" dirty="0" smtClean="0"/>
              <a:t>Equivalent to removing 100,000 cars/year from the roads (</a:t>
            </a:r>
            <a:r>
              <a:rPr lang="en-US" sz="1400" b="0" dirty="0" err="1" smtClean="0"/>
              <a:t>NOx</a:t>
            </a:r>
            <a:r>
              <a:rPr lang="en-US" sz="1400" b="0" dirty="0" smtClean="0"/>
              <a:t>)</a:t>
            </a:r>
            <a:endParaRPr lang="en-US" sz="1400" b="0" dirty="0"/>
          </a:p>
          <a:p>
            <a:pPr lvl="1">
              <a:spcBef>
                <a:spcPts val="600"/>
              </a:spcBef>
            </a:pPr>
            <a:r>
              <a:rPr lang="en-US" sz="1400" b="0" dirty="0"/>
              <a:t>CO</a:t>
            </a:r>
            <a:r>
              <a:rPr lang="en-US" sz="1400" b="0" baseline="-25000" dirty="0"/>
              <a:t>2 </a:t>
            </a:r>
            <a:r>
              <a:rPr lang="en-US" sz="1400" b="0" dirty="0"/>
              <a:t>Reductions Equivalent to 7,961 </a:t>
            </a:r>
            <a:r>
              <a:rPr lang="en-US" sz="1400" b="0" dirty="0" smtClean="0"/>
              <a:t>cars/year</a:t>
            </a:r>
          </a:p>
          <a:p>
            <a:pPr>
              <a:lnSpc>
                <a:spcPct val="100000"/>
              </a:lnSpc>
              <a:spcBef>
                <a:spcPts val="600"/>
              </a:spcBef>
              <a:spcAft>
                <a:spcPts val="0"/>
              </a:spcAft>
            </a:pPr>
            <a:endParaRPr lang="en-US" dirty="0" smtClean="0"/>
          </a:p>
        </p:txBody>
      </p:sp>
      <p:pic>
        <p:nvPicPr>
          <p:cNvPr id="12294" name="Picture 19" descr="article_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828" y="4470332"/>
            <a:ext cx="1756724" cy="18104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2432" t="37010" r="4483" b="25618"/>
          <a:stretch/>
        </p:blipFill>
        <p:spPr>
          <a:xfrm>
            <a:off x="7239952" y="1054599"/>
            <a:ext cx="2654298" cy="1072106"/>
          </a:xfrm>
          <a:prstGeom prst="rect">
            <a:avLst/>
          </a:prstGeom>
          <a:ln w="12700">
            <a:solidFill>
              <a:schemeClr val="tx1"/>
            </a:solidFill>
          </a:ln>
        </p:spPr>
      </p:pic>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9909" y="2286000"/>
            <a:ext cx="3023377" cy="201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78468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
          </p:nvPr>
        </p:nvSpPr>
        <p:spPr>
          <a:xfrm>
            <a:off x="372531" y="1095563"/>
            <a:ext cx="4263079" cy="5165030"/>
          </a:xfrm>
        </p:spPr>
        <p:txBody>
          <a:bodyPr/>
          <a:lstStyle/>
          <a:p>
            <a:r>
              <a:rPr lang="en-US" dirty="0"/>
              <a:t>Single Well Vertical Pad  </a:t>
            </a:r>
          </a:p>
          <a:p>
            <a:pPr lvl="1"/>
            <a:r>
              <a:rPr lang="en-US" dirty="0"/>
              <a:t>Access multiple pay zones vertically at single point</a:t>
            </a:r>
          </a:p>
          <a:p>
            <a:r>
              <a:rPr lang="en-US" dirty="0"/>
              <a:t>Multi-Well Directional Pad </a:t>
            </a:r>
          </a:p>
          <a:p>
            <a:pPr lvl="1"/>
            <a:r>
              <a:rPr lang="en-US" dirty="0"/>
              <a:t>Access multiple pay zones vertically</a:t>
            </a:r>
          </a:p>
          <a:p>
            <a:pPr lvl="1"/>
            <a:r>
              <a:rPr lang="en-US" dirty="0"/>
              <a:t>Cover broad aerial extent from single surface location</a:t>
            </a:r>
          </a:p>
          <a:p>
            <a:r>
              <a:rPr lang="en-US" dirty="0"/>
              <a:t>Horizontal Pad </a:t>
            </a:r>
          </a:p>
          <a:p>
            <a:pPr lvl="1"/>
            <a:r>
              <a:rPr lang="en-US" dirty="0"/>
              <a:t>Equivalent to several vertical wells in one zone only</a:t>
            </a:r>
          </a:p>
          <a:p>
            <a:endParaRPr lang="en-US" dirty="0"/>
          </a:p>
        </p:txBody>
      </p:sp>
      <p:sp>
        <p:nvSpPr>
          <p:cNvPr id="2" name="Slide Number Placeholder 1"/>
          <p:cNvSpPr>
            <a:spLocks noGrp="1"/>
          </p:cNvSpPr>
          <p:nvPr>
            <p:ph type="sldNum" sz="quarter" idx="10"/>
          </p:nvPr>
        </p:nvSpPr>
        <p:spPr/>
        <p:txBody>
          <a:bodyPr/>
          <a:lstStyle/>
          <a:p>
            <a:pPr>
              <a:defRPr/>
            </a:pPr>
            <a:fld id="{B9A5BD7B-0F71-4720-A22E-9B401B83A4D0}" type="slidenum">
              <a:rPr lang="en-US" smtClean="0">
                <a:solidFill>
                  <a:srgbClr val="FFFFFF"/>
                </a:solidFill>
              </a:rPr>
              <a:pPr>
                <a:defRPr/>
              </a:pPr>
              <a:t>15</a:t>
            </a:fld>
            <a:endParaRPr lang="en-US" dirty="0">
              <a:solidFill>
                <a:srgbClr val="FFFFFF"/>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18959" t="23926" r="50104" b="3999"/>
          <a:stretch>
            <a:fillRect/>
          </a:stretch>
        </p:blipFill>
        <p:spPr bwMode="auto">
          <a:xfrm>
            <a:off x="4688892" y="2202511"/>
            <a:ext cx="5154316" cy="3410889"/>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gamma/>
                      <a:shade val="60000"/>
                      <a:invGamma/>
                    </a:srgbClr>
                  </a:outerShdw>
                </a:effectLst>
              </a14:hiddenEffects>
            </a:ext>
          </a:extLst>
        </p:spPr>
      </p:pic>
      <p:sp>
        <p:nvSpPr>
          <p:cNvPr id="7" name="Title 1"/>
          <p:cNvSpPr>
            <a:spLocks noGrp="1"/>
          </p:cNvSpPr>
          <p:nvPr>
            <p:ph type="title"/>
          </p:nvPr>
        </p:nvSpPr>
        <p:spPr>
          <a:xfrm>
            <a:off x="533400" y="76200"/>
            <a:ext cx="9354732" cy="689086"/>
          </a:xfrm>
        </p:spPr>
        <p:txBody>
          <a:bodyPr/>
          <a:lstStyle/>
          <a:p>
            <a:r>
              <a:rPr lang="en-US" sz="2400" dirty="0" smtClean="0"/>
              <a:t>Reducing Our Environmental Footprint</a:t>
            </a:r>
            <a:r>
              <a:rPr lang="en-US" dirty="0" smtClean="0"/>
              <a:t/>
            </a:r>
            <a:br>
              <a:rPr lang="en-US" dirty="0" smtClean="0"/>
            </a:br>
            <a:r>
              <a:rPr lang="en-US" sz="1400" b="0" i="1" dirty="0" smtClean="0"/>
              <a:t>Protecting the Land – Horizontal and Pad Drilling are Reducing Surface Use</a:t>
            </a:r>
            <a:endParaRPr lang="en-US" sz="1400" b="0" i="1" dirty="0"/>
          </a:p>
        </p:txBody>
      </p:sp>
    </p:spTree>
    <p:extLst>
      <p:ext uri="{BB962C8B-B14F-4D97-AF65-F5344CB8AC3E}">
        <p14:creationId xmlns:p14="http://schemas.microsoft.com/office/powerpoint/2010/main" val="185668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461010" y="6564314"/>
            <a:ext cx="6468110" cy="238125"/>
          </a:xfrm>
          <a:prstGeom prst="rect">
            <a:avLst/>
          </a:prstGeom>
          <a:noFill/>
          <a:ln>
            <a:miter lim="800000"/>
            <a:headEnd/>
            <a:tailEnd/>
          </a:ln>
        </p:spPr>
        <p:txBody>
          <a:bodyPr/>
          <a:lstStyle/>
          <a:p>
            <a:pPr algn="l">
              <a:defRPr/>
            </a:pPr>
            <a:fld id="{6A17EF6E-F969-429D-A60A-06380BB07484}" type="slidenum">
              <a:rPr lang="en-US" sz="1200" b="1">
                <a:solidFill>
                  <a:schemeClr val="bg1"/>
                </a:solidFill>
                <a:latin typeface="+mn-lt"/>
              </a:rPr>
              <a:pPr algn="l">
                <a:defRPr/>
              </a:pPr>
              <a:t>16</a:t>
            </a:fld>
            <a:endParaRPr lang="en-US" sz="1200" b="1">
              <a:solidFill>
                <a:schemeClr val="bg1"/>
              </a:solidFill>
              <a:latin typeface="+mn-lt"/>
            </a:endParaRPr>
          </a:p>
        </p:txBody>
      </p:sp>
      <p:pic>
        <p:nvPicPr>
          <p:cNvPr id="410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07" y="937419"/>
            <a:ext cx="8991441"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4" name="Line 8"/>
          <p:cNvSpPr>
            <a:spLocks noChangeShapeType="1"/>
          </p:cNvSpPr>
          <p:nvPr/>
        </p:nvSpPr>
        <p:spPr bwMode="auto">
          <a:xfrm flipH="1" flipV="1">
            <a:off x="2286000" y="4216400"/>
            <a:ext cx="2310130" cy="1600200"/>
          </a:xfrm>
          <a:prstGeom prst="line">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05" name="Text Box 9"/>
          <p:cNvSpPr txBox="1">
            <a:spLocks noChangeArrowheads="1"/>
          </p:cNvSpPr>
          <p:nvPr/>
        </p:nvSpPr>
        <p:spPr bwMode="auto">
          <a:xfrm>
            <a:off x="4415366" y="4343400"/>
            <a:ext cx="4459923" cy="193833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i="1" dirty="0" err="1">
                <a:solidFill>
                  <a:srgbClr val="FFFF00"/>
                </a:solidFill>
              </a:rPr>
              <a:t>EcoNode</a:t>
            </a:r>
            <a:r>
              <a:rPr lang="en-US" i="1" dirty="0">
                <a:solidFill>
                  <a:srgbClr val="FFFF00"/>
                </a:solidFill>
              </a:rPr>
              <a:t> land use over 2+ Sections</a:t>
            </a:r>
          </a:p>
          <a:p>
            <a:pPr eaLnBrk="1" hangingPunct="1">
              <a:spcBef>
                <a:spcPct val="50000"/>
              </a:spcBef>
            </a:pPr>
            <a:endParaRPr lang="en-US" sz="1000" dirty="0"/>
          </a:p>
          <a:p>
            <a:pPr eaLnBrk="1" hangingPunct="1">
              <a:spcBef>
                <a:spcPct val="50000"/>
              </a:spcBef>
            </a:pPr>
            <a:r>
              <a:rPr lang="en-US" dirty="0"/>
              <a:t> </a:t>
            </a:r>
            <a:r>
              <a:rPr lang="en-US" i="1" dirty="0"/>
              <a:t>versus </a:t>
            </a:r>
          </a:p>
          <a:p>
            <a:pPr eaLnBrk="1" hangingPunct="1">
              <a:spcBef>
                <a:spcPct val="50000"/>
              </a:spcBef>
            </a:pPr>
            <a:endParaRPr lang="en-US" sz="1000" i="1" dirty="0"/>
          </a:p>
          <a:p>
            <a:pPr eaLnBrk="1" hangingPunct="1">
              <a:spcBef>
                <a:spcPct val="50000"/>
              </a:spcBef>
            </a:pPr>
            <a:r>
              <a:rPr lang="en-US" i="1" dirty="0">
                <a:solidFill>
                  <a:srgbClr val="0066FF"/>
                </a:solidFill>
              </a:rPr>
              <a:t>Typical vertical well development land use over 2 Sections</a:t>
            </a:r>
          </a:p>
        </p:txBody>
      </p:sp>
      <p:sp>
        <p:nvSpPr>
          <p:cNvPr id="2" name="Right Brace 1"/>
          <p:cNvSpPr>
            <a:spLocks/>
          </p:cNvSpPr>
          <p:nvPr/>
        </p:nvSpPr>
        <p:spPr bwMode="auto">
          <a:xfrm>
            <a:off x="3499485" y="1260475"/>
            <a:ext cx="300355" cy="5376863"/>
          </a:xfrm>
          <a:prstGeom prst="rightBrace">
            <a:avLst>
              <a:gd name="adj1" fmla="val 8296"/>
              <a:gd name="adj2" fmla="val 50000"/>
            </a:avLst>
          </a:prstGeom>
          <a:noFill/>
          <a:ln w="952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66FF"/>
              </a:solidFill>
            </a:endParaRPr>
          </a:p>
        </p:txBody>
      </p:sp>
      <p:sp>
        <p:nvSpPr>
          <p:cNvPr id="11" name="Right Brace 10"/>
          <p:cNvSpPr>
            <a:spLocks/>
          </p:cNvSpPr>
          <p:nvPr/>
        </p:nvSpPr>
        <p:spPr bwMode="auto">
          <a:xfrm rot="5400000">
            <a:off x="6453109" y="1205310"/>
            <a:ext cx="433387" cy="5893594"/>
          </a:xfrm>
          <a:prstGeom prst="rightBrace">
            <a:avLst>
              <a:gd name="adj1" fmla="val 40579"/>
              <a:gd name="adj2" fmla="val 50222"/>
            </a:avLst>
          </a:prstGeom>
          <a:noFill/>
          <a:ln w="952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FFFF00"/>
              </a:solidFill>
            </a:endParaRPr>
          </a:p>
        </p:txBody>
      </p:sp>
      <p:grpSp>
        <p:nvGrpSpPr>
          <p:cNvPr id="13" name="Group 12"/>
          <p:cNvGrpSpPr>
            <a:grpSpLocks/>
          </p:cNvGrpSpPr>
          <p:nvPr/>
        </p:nvGrpSpPr>
        <p:grpSpPr bwMode="auto">
          <a:xfrm>
            <a:off x="6600826" y="1265239"/>
            <a:ext cx="3385979" cy="2752725"/>
            <a:chOff x="5756275" y="2278063"/>
            <a:chExt cx="3078163" cy="2752725"/>
          </a:xfrm>
        </p:grpSpPr>
        <p:pic>
          <p:nvPicPr>
            <p:cNvPr id="4122" name="Picture 3"/>
            <p:cNvPicPr>
              <a:picLocks noChangeAspect="1" noChangeArrowheads="1"/>
            </p:cNvPicPr>
            <p:nvPr/>
          </p:nvPicPr>
          <p:blipFill>
            <a:blip r:embed="rId3">
              <a:extLst>
                <a:ext uri="{28A0092B-C50C-407E-A947-70E740481C1C}">
                  <a14:useLocalDpi xmlns:a14="http://schemas.microsoft.com/office/drawing/2010/main" val="0"/>
                </a:ext>
              </a:extLst>
            </a:blip>
            <a:srcRect l="70792" t="25542" r="11681" b="17917"/>
            <a:stretch>
              <a:fillRect/>
            </a:stretch>
          </p:blipFill>
          <p:spPr bwMode="auto">
            <a:xfrm>
              <a:off x="5765800" y="2315368"/>
              <a:ext cx="2633663" cy="2371725"/>
            </a:xfrm>
            <a:prstGeom prst="rect">
              <a:avLst/>
            </a:prstGeom>
            <a:noFill/>
            <a:ln w="9525">
              <a:solidFill>
                <a:schemeClr val="tx1">
                  <a:alpha val="94901"/>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Freeform 6"/>
            <p:cNvSpPr>
              <a:spLocks/>
            </p:cNvSpPr>
            <p:nvPr/>
          </p:nvSpPr>
          <p:spPr bwMode="auto">
            <a:xfrm>
              <a:off x="5843588" y="3878263"/>
              <a:ext cx="2435225" cy="200025"/>
            </a:xfrm>
            <a:custGeom>
              <a:avLst/>
              <a:gdLst>
                <a:gd name="connsiteX0" fmla="*/ 0 w 10000"/>
                <a:gd name="connsiteY0" fmla="*/ 0 h 8844"/>
                <a:gd name="connsiteX1" fmla="*/ 3024 w 10000"/>
                <a:gd name="connsiteY1" fmla="*/ 7104 h 8844"/>
                <a:gd name="connsiteX2" fmla="*/ 10000 w 10000"/>
                <a:gd name="connsiteY2" fmla="*/ 8571 h 8844"/>
              </a:gdLst>
              <a:ahLst/>
              <a:cxnLst>
                <a:cxn ang="0">
                  <a:pos x="connsiteX0" y="connsiteY0"/>
                </a:cxn>
                <a:cxn ang="0">
                  <a:pos x="connsiteX1" y="connsiteY1"/>
                </a:cxn>
                <a:cxn ang="0">
                  <a:pos x="connsiteX2" y="connsiteY2"/>
                </a:cxn>
              </a:cxnLst>
              <a:rect l="l" t="t" r="r" b="b"/>
              <a:pathLst>
                <a:path w="10000" h="8844">
                  <a:moveTo>
                    <a:pt x="0" y="0"/>
                  </a:moveTo>
                  <a:cubicBezTo>
                    <a:pt x="788" y="3571"/>
                    <a:pt x="1358" y="5676"/>
                    <a:pt x="3024" y="7104"/>
                  </a:cubicBezTo>
                  <a:cubicBezTo>
                    <a:pt x="4691" y="8533"/>
                    <a:pt x="7455" y="9286"/>
                    <a:pt x="10000" y="8571"/>
                  </a:cubicBezTo>
                </a:path>
              </a:pathLst>
            </a:custGeom>
            <a:noFill/>
            <a:ln w="38100" cmpd="sng">
              <a:solidFill>
                <a:schemeClr val="tx1">
                  <a:lumMod val="65000"/>
                  <a:lumOff val="35000"/>
                </a:schemeClr>
              </a:solidFill>
              <a:round/>
              <a:headEnd/>
              <a:tailEnd/>
            </a:ln>
            <a:effectLst/>
          </p:spPr>
          <p:txBody>
            <a:bodyPr/>
            <a:lstStyle/>
            <a:p>
              <a:pPr fontAlgn="auto">
                <a:spcBef>
                  <a:spcPts val="0"/>
                </a:spcBef>
                <a:spcAft>
                  <a:spcPts val="0"/>
                </a:spcAft>
                <a:defRPr/>
              </a:pPr>
              <a:endParaRPr lang="en-US">
                <a:solidFill>
                  <a:srgbClr val="000000"/>
                </a:solidFill>
                <a:latin typeface="Tahoma" charset="0"/>
              </a:endParaRPr>
            </a:p>
          </p:txBody>
        </p:sp>
        <p:sp>
          <p:nvSpPr>
            <p:cNvPr id="16" name="Freeform 7"/>
            <p:cNvSpPr>
              <a:spLocks/>
            </p:cNvSpPr>
            <p:nvPr/>
          </p:nvSpPr>
          <p:spPr bwMode="auto">
            <a:xfrm>
              <a:off x="5865813" y="3708400"/>
              <a:ext cx="2401887" cy="134938"/>
            </a:xfrm>
            <a:custGeom>
              <a:avLst/>
              <a:gdLst>
                <a:gd name="connsiteX0" fmla="*/ 0 w 10000"/>
                <a:gd name="connsiteY0" fmla="*/ 9932 h 9932"/>
                <a:gd name="connsiteX1" fmla="*/ 1418 w 10000"/>
                <a:gd name="connsiteY1" fmla="*/ 959 h 9932"/>
                <a:gd name="connsiteX2" fmla="*/ 10000 w 10000"/>
                <a:gd name="connsiteY2" fmla="*/ 932 h 9932"/>
              </a:gdLst>
              <a:ahLst/>
              <a:cxnLst>
                <a:cxn ang="0">
                  <a:pos x="connsiteX0" y="connsiteY0"/>
                </a:cxn>
                <a:cxn ang="0">
                  <a:pos x="connsiteX1" y="connsiteY1"/>
                </a:cxn>
                <a:cxn ang="0">
                  <a:pos x="connsiteX2" y="connsiteY2"/>
                </a:cxn>
              </a:cxnLst>
              <a:rect l="l" t="t" r="r" b="b"/>
              <a:pathLst>
                <a:path w="10000" h="9932">
                  <a:moveTo>
                    <a:pt x="0" y="9932"/>
                  </a:moveTo>
                  <a:cubicBezTo>
                    <a:pt x="126" y="7682"/>
                    <a:pt x="-249" y="2459"/>
                    <a:pt x="1418" y="959"/>
                  </a:cubicBezTo>
                  <a:cubicBezTo>
                    <a:pt x="3084" y="-541"/>
                    <a:pt x="8699" y="-68"/>
                    <a:pt x="10000" y="932"/>
                  </a:cubicBezTo>
                </a:path>
              </a:pathLst>
            </a:custGeom>
            <a:noFill/>
            <a:ln w="38100" cmpd="sng">
              <a:solidFill>
                <a:schemeClr val="tx1">
                  <a:lumMod val="65000"/>
                  <a:lumOff val="35000"/>
                </a:schemeClr>
              </a:solidFill>
              <a:round/>
              <a:headEnd/>
              <a:tailEnd/>
            </a:ln>
            <a:effectLst/>
          </p:spPr>
          <p:txBody>
            <a:bodyPr/>
            <a:lstStyle/>
            <a:p>
              <a:pPr fontAlgn="auto">
                <a:spcBef>
                  <a:spcPts val="0"/>
                </a:spcBef>
                <a:spcAft>
                  <a:spcPts val="0"/>
                </a:spcAft>
                <a:defRPr/>
              </a:pPr>
              <a:endParaRPr lang="en-US">
                <a:solidFill>
                  <a:srgbClr val="000000"/>
                </a:solidFill>
                <a:latin typeface="Tahoma" charset="0"/>
              </a:endParaRPr>
            </a:p>
          </p:txBody>
        </p:sp>
        <p:sp>
          <p:nvSpPr>
            <p:cNvPr id="17" name="Freeform 8"/>
            <p:cNvSpPr>
              <a:spLocks/>
            </p:cNvSpPr>
            <p:nvPr/>
          </p:nvSpPr>
          <p:spPr bwMode="auto">
            <a:xfrm>
              <a:off x="5843588" y="3560763"/>
              <a:ext cx="2435225" cy="279400"/>
            </a:xfrm>
            <a:custGeom>
              <a:avLst/>
              <a:gdLst>
                <a:gd name="connsiteX0" fmla="*/ 0 w 10000"/>
                <a:gd name="connsiteY0" fmla="*/ 10000 h 10000"/>
                <a:gd name="connsiteX1" fmla="*/ 1865 w 10000"/>
                <a:gd name="connsiteY1" fmla="*/ 1803 h 10000"/>
                <a:gd name="connsiteX2" fmla="*/ 10000 w 10000"/>
                <a:gd name="connsiteY2" fmla="*/ 0 h 10000"/>
                <a:gd name="connsiteX0" fmla="*/ 0 w 10000"/>
                <a:gd name="connsiteY0" fmla="*/ 8938 h 8938"/>
                <a:gd name="connsiteX1" fmla="*/ 1865 w 10000"/>
                <a:gd name="connsiteY1" fmla="*/ 741 h 8938"/>
                <a:gd name="connsiteX2" fmla="*/ 10000 w 10000"/>
                <a:gd name="connsiteY2" fmla="*/ 31 h 8938"/>
                <a:gd name="connsiteX0" fmla="*/ 0 w 10000"/>
                <a:gd name="connsiteY0" fmla="*/ 10286 h 10286"/>
                <a:gd name="connsiteX1" fmla="*/ 1865 w 10000"/>
                <a:gd name="connsiteY1" fmla="*/ 1115 h 10286"/>
                <a:gd name="connsiteX2" fmla="*/ 10000 w 10000"/>
                <a:gd name="connsiteY2" fmla="*/ 321 h 10286"/>
              </a:gdLst>
              <a:ahLst/>
              <a:cxnLst>
                <a:cxn ang="0">
                  <a:pos x="connsiteX0" y="connsiteY0"/>
                </a:cxn>
                <a:cxn ang="0">
                  <a:pos x="connsiteX1" y="connsiteY1"/>
                </a:cxn>
                <a:cxn ang="0">
                  <a:pos x="connsiteX2" y="connsiteY2"/>
                </a:cxn>
              </a:cxnLst>
              <a:rect l="l" t="t" r="r" b="b"/>
              <a:pathLst>
                <a:path w="10000" h="10286">
                  <a:moveTo>
                    <a:pt x="0" y="10286"/>
                  </a:moveTo>
                  <a:cubicBezTo>
                    <a:pt x="113" y="7489"/>
                    <a:pt x="198" y="2980"/>
                    <a:pt x="1865" y="1115"/>
                  </a:cubicBezTo>
                  <a:cubicBezTo>
                    <a:pt x="3532" y="-749"/>
                    <a:pt x="6779" y="275"/>
                    <a:pt x="10000" y="321"/>
                  </a:cubicBezTo>
                </a:path>
              </a:pathLst>
            </a:custGeom>
            <a:noFill/>
            <a:ln w="38100" cmpd="sng">
              <a:solidFill>
                <a:schemeClr val="tx1">
                  <a:lumMod val="65000"/>
                  <a:lumOff val="35000"/>
                </a:schemeClr>
              </a:solidFill>
              <a:round/>
              <a:headEnd/>
              <a:tailEnd/>
            </a:ln>
            <a:effectLst/>
          </p:spPr>
          <p:txBody>
            <a:bodyPr/>
            <a:lstStyle/>
            <a:p>
              <a:pPr fontAlgn="auto">
                <a:spcBef>
                  <a:spcPts val="0"/>
                </a:spcBef>
                <a:spcAft>
                  <a:spcPts val="0"/>
                </a:spcAft>
                <a:defRPr/>
              </a:pPr>
              <a:endParaRPr lang="en-US">
                <a:solidFill>
                  <a:srgbClr val="000000"/>
                </a:solidFill>
                <a:latin typeface="Tahoma" charset="0"/>
              </a:endParaRPr>
            </a:p>
          </p:txBody>
        </p:sp>
        <p:sp>
          <p:nvSpPr>
            <p:cNvPr id="4126" name="Freeform 9"/>
            <p:cNvSpPr>
              <a:spLocks/>
            </p:cNvSpPr>
            <p:nvPr/>
          </p:nvSpPr>
          <p:spPr bwMode="auto">
            <a:xfrm>
              <a:off x="5838825" y="3411538"/>
              <a:ext cx="2444750" cy="428625"/>
            </a:xfrm>
            <a:custGeom>
              <a:avLst/>
              <a:gdLst>
                <a:gd name="T0" fmla="*/ 2147483647 w 9944"/>
                <a:gd name="T1" fmla="*/ 2147483647 h 9152"/>
                <a:gd name="T2" fmla="*/ 2147483647 w 9944"/>
                <a:gd name="T3" fmla="*/ 2147483647 h 9152"/>
                <a:gd name="T4" fmla="*/ 2147483647 w 9944"/>
                <a:gd name="T5" fmla="*/ 1125784640 h 9152"/>
                <a:gd name="T6" fmla="*/ 0 60000 65536"/>
                <a:gd name="T7" fmla="*/ 0 60000 65536"/>
                <a:gd name="T8" fmla="*/ 0 60000 65536"/>
                <a:gd name="T9" fmla="*/ 0 w 9944"/>
                <a:gd name="T10" fmla="*/ 0 h 9152"/>
                <a:gd name="T11" fmla="*/ 9944 w 9944"/>
                <a:gd name="T12" fmla="*/ 9152 h 9152"/>
              </a:gdLst>
              <a:ahLst/>
              <a:cxnLst>
                <a:cxn ang="T6">
                  <a:pos x="T0" y="T1"/>
                </a:cxn>
                <a:cxn ang="T7">
                  <a:pos x="T2" y="T3"/>
                </a:cxn>
                <a:cxn ang="T8">
                  <a:pos x="T4" y="T5"/>
                </a:cxn>
              </a:cxnLst>
              <a:rect l="T9" t="T10" r="T11" b="T12"/>
              <a:pathLst>
                <a:path w="9944" h="9152">
                  <a:moveTo>
                    <a:pt x="10" y="9152"/>
                  </a:moveTo>
                  <a:cubicBezTo>
                    <a:pt x="-23" y="5985"/>
                    <a:pt x="-56" y="2819"/>
                    <a:pt x="1600" y="1152"/>
                  </a:cubicBezTo>
                  <a:cubicBezTo>
                    <a:pt x="3255" y="-515"/>
                    <a:pt x="6600" y="172"/>
                    <a:pt x="9944" y="5"/>
                  </a:cubicBezTo>
                </a:path>
              </a:pathLst>
            </a:custGeom>
            <a:noFill/>
            <a:ln w="38100" cmpd="sng">
              <a:solidFill>
                <a:srgbClr val="A71F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Line 12"/>
            <p:cNvSpPr>
              <a:spLocks noChangeShapeType="1"/>
            </p:cNvSpPr>
            <p:nvPr/>
          </p:nvSpPr>
          <p:spPr bwMode="auto">
            <a:xfrm flipV="1">
              <a:off x="5875338" y="2870200"/>
              <a:ext cx="2408237" cy="0"/>
            </a:xfrm>
            <a:prstGeom prst="line">
              <a:avLst/>
            </a:prstGeom>
            <a:noFill/>
            <a:ln w="38100">
              <a:solidFill>
                <a:schemeClr val="tx2">
                  <a:lumMod val="65000"/>
                  <a:lumOff val="35000"/>
                </a:schemeClr>
              </a:solidFill>
              <a:round/>
              <a:headEnd/>
              <a:tailEnd/>
            </a:ln>
          </p:spPr>
          <p:txBody>
            <a:bodyPr/>
            <a:lstStyle/>
            <a:p>
              <a:pPr>
                <a:defRPr/>
              </a:pPr>
              <a:endParaRPr lang="en-US">
                <a:solidFill>
                  <a:srgbClr val="000000"/>
                </a:solidFill>
                <a:latin typeface="Tahoma" charset="0"/>
              </a:endParaRPr>
            </a:p>
          </p:txBody>
        </p:sp>
        <p:sp>
          <p:nvSpPr>
            <p:cNvPr id="4128" name="Freeform 14"/>
            <p:cNvSpPr>
              <a:spLocks/>
            </p:cNvSpPr>
            <p:nvPr/>
          </p:nvSpPr>
          <p:spPr bwMode="auto">
            <a:xfrm flipV="1">
              <a:off x="5867400" y="2870200"/>
              <a:ext cx="2405063" cy="192088"/>
            </a:xfrm>
            <a:custGeom>
              <a:avLst/>
              <a:gdLst>
                <a:gd name="T0" fmla="*/ 2147483647 w 10000"/>
                <a:gd name="T1" fmla="*/ 2147483647 h 8896"/>
                <a:gd name="T2" fmla="*/ 2147483647 w 10000"/>
                <a:gd name="T3" fmla="*/ 2147483647 h 8896"/>
                <a:gd name="T4" fmla="*/ 2147483647 w 10000"/>
                <a:gd name="T5" fmla="*/ 2147483647 h 8896"/>
                <a:gd name="T6" fmla="*/ 0 60000 65536"/>
                <a:gd name="T7" fmla="*/ 0 60000 65536"/>
                <a:gd name="T8" fmla="*/ 0 60000 65536"/>
                <a:gd name="T9" fmla="*/ 0 w 10000"/>
                <a:gd name="T10" fmla="*/ 0 h 8896"/>
                <a:gd name="T11" fmla="*/ 10000 w 10000"/>
                <a:gd name="T12" fmla="*/ 8896 h 8896"/>
              </a:gdLst>
              <a:ahLst/>
              <a:cxnLst>
                <a:cxn ang="T6">
                  <a:pos x="T0" y="T1"/>
                </a:cxn>
                <a:cxn ang="T7">
                  <a:pos x="T2" y="T3"/>
                </a:cxn>
                <a:cxn ang="T8">
                  <a:pos x="T4" y="T5"/>
                </a:cxn>
              </a:cxnLst>
              <a:rect l="T9" t="T10" r="T11" b="T12"/>
              <a:pathLst>
                <a:path w="10000" h="8896">
                  <a:moveTo>
                    <a:pt x="15" y="8896"/>
                  </a:moveTo>
                  <a:cubicBezTo>
                    <a:pt x="-30" y="4995"/>
                    <a:pt x="-73" y="2952"/>
                    <a:pt x="1609" y="1392"/>
                  </a:cubicBezTo>
                  <a:cubicBezTo>
                    <a:pt x="3292" y="-169"/>
                    <a:pt x="6590" y="-320"/>
                    <a:pt x="10000" y="462"/>
                  </a:cubicBezTo>
                </a:path>
              </a:pathLst>
            </a:custGeom>
            <a:noFill/>
            <a:ln w="38100" cmpd="sng">
              <a:solidFill>
                <a:srgbClr val="A71F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6"/>
            <p:cNvSpPr>
              <a:spLocks/>
            </p:cNvSpPr>
            <p:nvPr/>
          </p:nvSpPr>
          <p:spPr bwMode="auto">
            <a:xfrm>
              <a:off x="5857875" y="2366963"/>
              <a:ext cx="2433638" cy="552450"/>
            </a:xfrm>
            <a:custGeom>
              <a:avLst/>
              <a:gdLst/>
              <a:ahLst/>
              <a:cxnLst>
                <a:cxn ang="0">
                  <a:pos x="8" y="576"/>
                </a:cxn>
                <a:cxn ang="0">
                  <a:pos x="632" y="96"/>
                </a:cxn>
                <a:cxn ang="0">
                  <a:pos x="3800" y="0"/>
                </a:cxn>
              </a:cxnLst>
              <a:rect l="0" t="0" r="r" b="b"/>
              <a:pathLst>
                <a:path w="3800" h="576">
                  <a:moveTo>
                    <a:pt x="8" y="576"/>
                  </a:moveTo>
                  <a:cubicBezTo>
                    <a:pt x="4" y="384"/>
                    <a:pt x="0" y="192"/>
                    <a:pt x="632" y="96"/>
                  </a:cubicBezTo>
                  <a:cubicBezTo>
                    <a:pt x="1264" y="0"/>
                    <a:pt x="2532" y="0"/>
                    <a:pt x="3800" y="0"/>
                  </a:cubicBezTo>
                </a:path>
              </a:pathLst>
            </a:custGeom>
            <a:noFill/>
            <a:ln w="38100" cmpd="sng">
              <a:solidFill>
                <a:schemeClr val="tx1">
                  <a:lumMod val="65000"/>
                  <a:lumOff val="35000"/>
                </a:schemeClr>
              </a:solidFill>
              <a:round/>
              <a:headEnd/>
              <a:tailEnd/>
            </a:ln>
            <a:effectLst/>
          </p:spPr>
          <p:txBody>
            <a:bodyPr/>
            <a:lstStyle/>
            <a:p>
              <a:pPr fontAlgn="auto">
                <a:spcBef>
                  <a:spcPts val="0"/>
                </a:spcBef>
                <a:spcAft>
                  <a:spcPts val="0"/>
                </a:spcAft>
                <a:defRPr/>
              </a:pPr>
              <a:endParaRPr lang="en-US">
                <a:solidFill>
                  <a:srgbClr val="000000"/>
                </a:solidFill>
                <a:latin typeface="Tahoma" charset="0"/>
              </a:endParaRPr>
            </a:p>
          </p:txBody>
        </p:sp>
        <p:sp>
          <p:nvSpPr>
            <p:cNvPr id="4130" name="Rectangle 26"/>
            <p:cNvSpPr>
              <a:spLocks noChangeArrowheads="1"/>
            </p:cNvSpPr>
            <p:nvPr/>
          </p:nvSpPr>
          <p:spPr bwMode="auto">
            <a:xfrm>
              <a:off x="5784850" y="3249613"/>
              <a:ext cx="117475" cy="103187"/>
            </a:xfrm>
            <a:prstGeom prst="rect">
              <a:avLst/>
            </a:prstGeom>
            <a:solidFill>
              <a:srgbClr val="A5DDE3"/>
            </a:solidFill>
            <a:ln w="9525">
              <a:solidFill>
                <a:schemeClr val="tx1"/>
              </a:solidFill>
              <a:miter lim="800000"/>
              <a:headEnd/>
              <a:tailEnd/>
            </a:ln>
          </p:spPr>
          <p:txBody>
            <a:bodyPr wrap="none" anchor="ctr"/>
            <a:lstStyle/>
            <a:p>
              <a:r>
                <a:rPr lang="en-US" sz="800" b="1">
                  <a:solidFill>
                    <a:srgbClr val="000000"/>
                  </a:solidFill>
                </a:rPr>
                <a:t>E</a:t>
              </a:r>
            </a:p>
          </p:txBody>
        </p:sp>
        <p:sp>
          <p:nvSpPr>
            <p:cNvPr id="23" name="Freeform 16"/>
            <p:cNvSpPr>
              <a:spLocks/>
            </p:cNvSpPr>
            <p:nvPr/>
          </p:nvSpPr>
          <p:spPr bwMode="auto">
            <a:xfrm>
              <a:off x="5862638" y="2700338"/>
              <a:ext cx="2428875" cy="157162"/>
            </a:xfrm>
            <a:custGeom>
              <a:avLst/>
              <a:gdLst>
                <a:gd name="connsiteX0" fmla="*/ 2 w 9981"/>
                <a:gd name="connsiteY0" fmla="*/ 9044 h 9044"/>
                <a:gd name="connsiteX1" fmla="*/ 1644 w 9981"/>
                <a:gd name="connsiteY1" fmla="*/ 711 h 9044"/>
                <a:gd name="connsiteX2" fmla="*/ 9981 w 9981"/>
                <a:gd name="connsiteY2" fmla="*/ 834 h 9044"/>
                <a:gd name="connsiteX0" fmla="*/ 2 w 10000"/>
                <a:gd name="connsiteY0" fmla="*/ 10087 h 10087"/>
                <a:gd name="connsiteX1" fmla="*/ 1647 w 10000"/>
                <a:gd name="connsiteY1" fmla="*/ 873 h 10087"/>
                <a:gd name="connsiteX2" fmla="*/ 10000 w 10000"/>
                <a:gd name="connsiteY2" fmla="*/ 1009 h 10087"/>
                <a:gd name="connsiteX0" fmla="*/ 1 w 9999"/>
                <a:gd name="connsiteY0" fmla="*/ 9289 h 9289"/>
                <a:gd name="connsiteX1" fmla="*/ 1756 w 9999"/>
                <a:gd name="connsiteY1" fmla="*/ 1659 h 9289"/>
                <a:gd name="connsiteX2" fmla="*/ 9999 w 9999"/>
                <a:gd name="connsiteY2" fmla="*/ 211 h 9289"/>
              </a:gdLst>
              <a:ahLst/>
              <a:cxnLst>
                <a:cxn ang="0">
                  <a:pos x="connsiteX0" y="connsiteY0"/>
                </a:cxn>
                <a:cxn ang="0">
                  <a:pos x="connsiteX1" y="connsiteY1"/>
                </a:cxn>
                <a:cxn ang="0">
                  <a:pos x="connsiteX2" y="connsiteY2"/>
                </a:cxn>
              </a:cxnLst>
              <a:rect l="l" t="t" r="r" b="b"/>
              <a:pathLst>
                <a:path w="9999" h="9289">
                  <a:moveTo>
                    <a:pt x="1" y="9289"/>
                  </a:moveTo>
                  <a:cubicBezTo>
                    <a:pt x="-9" y="5604"/>
                    <a:pt x="90" y="3501"/>
                    <a:pt x="1756" y="1659"/>
                  </a:cubicBezTo>
                  <a:cubicBezTo>
                    <a:pt x="3422" y="-184"/>
                    <a:pt x="6272" y="-185"/>
                    <a:pt x="9999" y="211"/>
                  </a:cubicBezTo>
                </a:path>
              </a:pathLst>
            </a:custGeom>
            <a:noFill/>
            <a:ln w="38100" cmpd="sng">
              <a:solidFill>
                <a:schemeClr val="tx1">
                  <a:lumMod val="65000"/>
                  <a:lumOff val="35000"/>
                </a:schemeClr>
              </a:solidFill>
              <a:round/>
              <a:headEnd/>
              <a:tailEnd/>
            </a:ln>
            <a:effectLst/>
          </p:spPr>
          <p:txBody>
            <a:bodyPr/>
            <a:lstStyle/>
            <a:p>
              <a:pPr fontAlgn="auto">
                <a:spcBef>
                  <a:spcPts val="0"/>
                </a:spcBef>
                <a:spcAft>
                  <a:spcPts val="0"/>
                </a:spcAft>
                <a:defRPr/>
              </a:pPr>
              <a:endParaRPr lang="en-US">
                <a:solidFill>
                  <a:srgbClr val="000000"/>
                </a:solidFill>
                <a:latin typeface="Tahoma" charset="0"/>
              </a:endParaRPr>
            </a:p>
          </p:txBody>
        </p:sp>
        <p:sp>
          <p:nvSpPr>
            <p:cNvPr id="24" name="Freeform 23"/>
            <p:cNvSpPr>
              <a:spLocks/>
            </p:cNvSpPr>
            <p:nvPr/>
          </p:nvSpPr>
          <p:spPr bwMode="auto">
            <a:xfrm flipV="1">
              <a:off x="5849938" y="3862388"/>
              <a:ext cx="2433637" cy="430212"/>
            </a:xfrm>
            <a:custGeom>
              <a:avLst/>
              <a:gdLst/>
              <a:ahLst/>
              <a:cxnLst>
                <a:cxn ang="0">
                  <a:pos x="8" y="576"/>
                </a:cxn>
                <a:cxn ang="0">
                  <a:pos x="632" y="96"/>
                </a:cxn>
                <a:cxn ang="0">
                  <a:pos x="3800" y="0"/>
                </a:cxn>
              </a:cxnLst>
              <a:rect l="0" t="0" r="r" b="b"/>
              <a:pathLst>
                <a:path w="3800" h="576">
                  <a:moveTo>
                    <a:pt x="8" y="576"/>
                  </a:moveTo>
                  <a:cubicBezTo>
                    <a:pt x="4" y="384"/>
                    <a:pt x="0" y="192"/>
                    <a:pt x="632" y="96"/>
                  </a:cubicBezTo>
                  <a:cubicBezTo>
                    <a:pt x="1264" y="0"/>
                    <a:pt x="2532" y="0"/>
                    <a:pt x="3800" y="0"/>
                  </a:cubicBezTo>
                </a:path>
              </a:pathLst>
            </a:custGeom>
            <a:noFill/>
            <a:ln w="38100" cmpd="sng">
              <a:solidFill>
                <a:schemeClr val="tx1">
                  <a:lumMod val="65000"/>
                  <a:lumOff val="35000"/>
                </a:schemeClr>
              </a:solidFill>
              <a:round/>
              <a:headEnd/>
              <a:tailEnd/>
            </a:ln>
            <a:effectLst/>
          </p:spPr>
          <p:txBody>
            <a:bodyPr/>
            <a:lstStyle/>
            <a:p>
              <a:pPr fontAlgn="auto">
                <a:spcBef>
                  <a:spcPts val="0"/>
                </a:spcBef>
                <a:spcAft>
                  <a:spcPts val="0"/>
                </a:spcAft>
                <a:defRPr/>
              </a:pPr>
              <a:endParaRPr lang="en-US">
                <a:solidFill>
                  <a:srgbClr val="000000"/>
                </a:solidFill>
                <a:latin typeface="Tahoma" charset="0"/>
              </a:endParaRPr>
            </a:p>
          </p:txBody>
        </p:sp>
        <p:sp>
          <p:nvSpPr>
            <p:cNvPr id="4133" name="Rectangle 4"/>
            <p:cNvSpPr>
              <a:spLocks noChangeArrowheads="1"/>
            </p:cNvSpPr>
            <p:nvPr/>
          </p:nvSpPr>
          <p:spPr bwMode="auto">
            <a:xfrm>
              <a:off x="5792788" y="3790950"/>
              <a:ext cx="123825" cy="103188"/>
            </a:xfrm>
            <a:prstGeom prst="rect">
              <a:avLst/>
            </a:prstGeom>
            <a:solidFill>
              <a:srgbClr val="A5DDE3"/>
            </a:solidFill>
            <a:ln w="9525">
              <a:solidFill>
                <a:schemeClr val="tx1"/>
              </a:solidFill>
              <a:miter lim="800000"/>
              <a:headEnd/>
              <a:tailEnd/>
            </a:ln>
          </p:spPr>
          <p:txBody>
            <a:bodyPr wrap="none" anchor="ctr"/>
            <a:lstStyle/>
            <a:p>
              <a:r>
                <a:rPr lang="en-US" sz="800" b="1">
                  <a:solidFill>
                    <a:srgbClr val="000000"/>
                  </a:solidFill>
                </a:rPr>
                <a:t>1</a:t>
              </a:r>
            </a:p>
          </p:txBody>
        </p:sp>
        <p:sp>
          <p:nvSpPr>
            <p:cNvPr id="4134" name="Parallelogram 25"/>
            <p:cNvSpPr>
              <a:spLocks noChangeArrowheads="1"/>
            </p:cNvSpPr>
            <p:nvPr/>
          </p:nvSpPr>
          <p:spPr bwMode="auto">
            <a:xfrm rot="-5400000">
              <a:off x="7227888" y="3473450"/>
              <a:ext cx="2484438" cy="141287"/>
            </a:xfrm>
            <a:prstGeom prst="parallelogram">
              <a:avLst>
                <a:gd name="adj" fmla="val 73105"/>
              </a:avLst>
            </a:prstGeom>
            <a:blipFill dpi="0" rotWithShape="1">
              <a:blip r:embed="rId4"/>
              <a:srcRect/>
              <a:tile tx="0" ty="0" sx="100000" sy="100000" flip="none" algn="tl"/>
            </a:blipFill>
            <a:ln w="9525" algn="ctr">
              <a:solidFill>
                <a:schemeClr val="tx1"/>
              </a:solidFill>
              <a:round/>
              <a:headEnd/>
              <a:tailEnd/>
            </a:ln>
          </p:spPr>
          <p:txBody>
            <a:bodyPr/>
            <a:lstStyle/>
            <a:p>
              <a:endParaRPr lang="en-US">
                <a:solidFill>
                  <a:srgbClr val="000000"/>
                </a:solidFill>
              </a:endParaRPr>
            </a:p>
          </p:txBody>
        </p:sp>
        <p:sp>
          <p:nvSpPr>
            <p:cNvPr id="4135" name="Parallelogram 26"/>
            <p:cNvSpPr>
              <a:spLocks noChangeArrowheads="1"/>
            </p:cNvSpPr>
            <p:nvPr/>
          </p:nvSpPr>
          <p:spPr bwMode="auto">
            <a:xfrm rot="-5400000">
              <a:off x="7369969" y="3572669"/>
              <a:ext cx="2484437" cy="142875"/>
            </a:xfrm>
            <a:prstGeom prst="parallelogram">
              <a:avLst>
                <a:gd name="adj" fmla="val 72293"/>
              </a:avLst>
            </a:prstGeom>
            <a:blipFill dpi="0" rotWithShape="1">
              <a:blip r:embed="rId5"/>
              <a:srcRect/>
              <a:tile tx="0" ty="0" sx="100000" sy="100000" flip="none" algn="tl"/>
            </a:blipFill>
            <a:ln w="9525" algn="ctr">
              <a:solidFill>
                <a:schemeClr val="tx1"/>
              </a:solidFill>
              <a:round/>
              <a:headEnd/>
              <a:tailEnd/>
            </a:ln>
          </p:spPr>
          <p:txBody>
            <a:bodyPr/>
            <a:lstStyle/>
            <a:p>
              <a:endParaRPr lang="en-US">
                <a:solidFill>
                  <a:srgbClr val="000000"/>
                </a:solidFill>
              </a:endParaRPr>
            </a:p>
          </p:txBody>
        </p:sp>
        <p:sp>
          <p:nvSpPr>
            <p:cNvPr id="4136" name="Parallelogram 27"/>
            <p:cNvSpPr>
              <a:spLocks noChangeArrowheads="1"/>
            </p:cNvSpPr>
            <p:nvPr/>
          </p:nvSpPr>
          <p:spPr bwMode="auto">
            <a:xfrm rot="-5400000">
              <a:off x="7509669" y="3677444"/>
              <a:ext cx="2482850" cy="141288"/>
            </a:xfrm>
            <a:prstGeom prst="parallelogram">
              <a:avLst>
                <a:gd name="adj" fmla="val 73058"/>
              </a:avLst>
            </a:prstGeom>
            <a:blipFill dpi="0" rotWithShape="1">
              <a:blip r:embed="rId4"/>
              <a:srcRect/>
              <a:tile tx="0" ty="0" sx="100000" sy="100000" flip="none" algn="tl"/>
            </a:blipFill>
            <a:ln w="9525" algn="ctr">
              <a:solidFill>
                <a:schemeClr val="tx1"/>
              </a:solidFill>
              <a:round/>
              <a:headEnd/>
              <a:tailEnd/>
            </a:ln>
          </p:spPr>
          <p:txBody>
            <a:bodyPr/>
            <a:lstStyle/>
            <a:p>
              <a:endParaRPr lang="en-US">
                <a:solidFill>
                  <a:srgbClr val="000000"/>
                </a:solidFill>
              </a:endParaRPr>
            </a:p>
          </p:txBody>
        </p:sp>
        <p:sp>
          <p:nvSpPr>
            <p:cNvPr id="4137" name="Freeform 28"/>
            <p:cNvSpPr>
              <a:spLocks/>
            </p:cNvSpPr>
            <p:nvPr/>
          </p:nvSpPr>
          <p:spPr bwMode="auto">
            <a:xfrm>
              <a:off x="5756275" y="4681538"/>
              <a:ext cx="2782888" cy="98425"/>
            </a:xfrm>
            <a:custGeom>
              <a:avLst/>
              <a:gdLst>
                <a:gd name="T0" fmla="*/ 78690 w 3975100"/>
                <a:gd name="T1" fmla="*/ 2947 h 139700"/>
                <a:gd name="T2" fmla="*/ 3645 w 3975100"/>
                <a:gd name="T3" fmla="*/ 2947 h 139700"/>
                <a:gd name="T4" fmla="*/ 0 w 3975100"/>
                <a:gd name="T5" fmla="*/ 0 h 139700"/>
                <a:gd name="T6" fmla="*/ 74794 w 3975100"/>
                <a:gd name="T7" fmla="*/ 0 h 139700"/>
                <a:gd name="T8" fmla="*/ 78690 w 3975100"/>
                <a:gd name="T9" fmla="*/ 2947 h 139700"/>
                <a:gd name="T10" fmla="*/ 0 60000 65536"/>
                <a:gd name="T11" fmla="*/ 0 60000 65536"/>
                <a:gd name="T12" fmla="*/ 0 60000 65536"/>
                <a:gd name="T13" fmla="*/ 0 60000 65536"/>
                <a:gd name="T14" fmla="*/ 0 60000 65536"/>
                <a:gd name="T15" fmla="*/ 0 w 3975100"/>
                <a:gd name="T16" fmla="*/ 0 h 139700"/>
                <a:gd name="T17" fmla="*/ 3975100 w 3975100"/>
                <a:gd name="T18" fmla="*/ 139700 h 139700"/>
              </a:gdLst>
              <a:ahLst/>
              <a:cxnLst>
                <a:cxn ang="T10">
                  <a:pos x="T0" y="T1"/>
                </a:cxn>
                <a:cxn ang="T11">
                  <a:pos x="T2" y="T3"/>
                </a:cxn>
                <a:cxn ang="T12">
                  <a:pos x="T4" y="T5"/>
                </a:cxn>
                <a:cxn ang="T13">
                  <a:pos x="T6" y="T7"/>
                </a:cxn>
                <a:cxn ang="T14">
                  <a:pos x="T8" y="T9"/>
                </a:cxn>
              </a:cxnLst>
              <a:rect l="T15" t="T16" r="T17" b="T18"/>
              <a:pathLst>
                <a:path w="3975100" h="139700">
                  <a:moveTo>
                    <a:pt x="3975100" y="139700"/>
                  </a:moveTo>
                  <a:lnTo>
                    <a:pt x="184150" y="139700"/>
                  </a:lnTo>
                  <a:lnTo>
                    <a:pt x="0" y="0"/>
                  </a:lnTo>
                  <a:lnTo>
                    <a:pt x="3778250" y="0"/>
                  </a:lnTo>
                  <a:lnTo>
                    <a:pt x="3975100" y="139700"/>
                  </a:lnTo>
                  <a:close/>
                </a:path>
              </a:pathLst>
            </a:custGeom>
            <a:blipFill dpi="0" rotWithShape="1">
              <a:blip r:embed="rId4"/>
              <a:srcRect/>
              <a:tile tx="0" ty="0" sx="100000" sy="100000" flip="none" algn="tl"/>
            </a:blipFill>
            <a:ln w="9525" cap="flat" cmpd="sng" algn="ctr">
              <a:solidFill>
                <a:schemeClr val="tx1"/>
              </a:solidFill>
              <a:prstDash val="solid"/>
              <a:round/>
              <a:headEnd type="none" w="med" len="med"/>
              <a:tailEnd type="none" w="med" len="med"/>
            </a:ln>
          </p:spPr>
          <p:txBody>
            <a:bodyPr/>
            <a:lstStyle/>
            <a:p>
              <a:endParaRPr lang="en-US"/>
            </a:p>
          </p:txBody>
        </p:sp>
        <p:sp>
          <p:nvSpPr>
            <p:cNvPr id="4138" name="Freeform 29"/>
            <p:cNvSpPr>
              <a:spLocks/>
            </p:cNvSpPr>
            <p:nvPr/>
          </p:nvSpPr>
          <p:spPr bwMode="auto">
            <a:xfrm>
              <a:off x="6040438" y="4891088"/>
              <a:ext cx="2782887" cy="96837"/>
            </a:xfrm>
            <a:custGeom>
              <a:avLst/>
              <a:gdLst>
                <a:gd name="T0" fmla="*/ 78690 w 3975100"/>
                <a:gd name="T1" fmla="*/ 2505 h 139700"/>
                <a:gd name="T2" fmla="*/ 3645 w 3975100"/>
                <a:gd name="T3" fmla="*/ 2505 h 139700"/>
                <a:gd name="T4" fmla="*/ 0 w 3975100"/>
                <a:gd name="T5" fmla="*/ 0 h 139700"/>
                <a:gd name="T6" fmla="*/ 74794 w 3975100"/>
                <a:gd name="T7" fmla="*/ 0 h 139700"/>
                <a:gd name="T8" fmla="*/ 78690 w 3975100"/>
                <a:gd name="T9" fmla="*/ 2505 h 139700"/>
                <a:gd name="T10" fmla="*/ 0 60000 65536"/>
                <a:gd name="T11" fmla="*/ 0 60000 65536"/>
                <a:gd name="T12" fmla="*/ 0 60000 65536"/>
                <a:gd name="T13" fmla="*/ 0 60000 65536"/>
                <a:gd name="T14" fmla="*/ 0 60000 65536"/>
                <a:gd name="T15" fmla="*/ 0 w 3975100"/>
                <a:gd name="T16" fmla="*/ 0 h 139700"/>
                <a:gd name="T17" fmla="*/ 3975100 w 3975100"/>
                <a:gd name="T18" fmla="*/ 139700 h 139700"/>
              </a:gdLst>
              <a:ahLst/>
              <a:cxnLst>
                <a:cxn ang="T10">
                  <a:pos x="T0" y="T1"/>
                </a:cxn>
                <a:cxn ang="T11">
                  <a:pos x="T2" y="T3"/>
                </a:cxn>
                <a:cxn ang="T12">
                  <a:pos x="T4" y="T5"/>
                </a:cxn>
                <a:cxn ang="T13">
                  <a:pos x="T6" y="T7"/>
                </a:cxn>
                <a:cxn ang="T14">
                  <a:pos x="T8" y="T9"/>
                </a:cxn>
              </a:cxnLst>
              <a:rect l="T15" t="T16" r="T17" b="T18"/>
              <a:pathLst>
                <a:path w="3975100" h="139700">
                  <a:moveTo>
                    <a:pt x="3975100" y="139700"/>
                  </a:moveTo>
                  <a:lnTo>
                    <a:pt x="184150" y="139700"/>
                  </a:lnTo>
                  <a:lnTo>
                    <a:pt x="0" y="0"/>
                  </a:lnTo>
                  <a:lnTo>
                    <a:pt x="3778250" y="0"/>
                  </a:lnTo>
                  <a:lnTo>
                    <a:pt x="3975100" y="139700"/>
                  </a:lnTo>
                  <a:close/>
                </a:path>
              </a:pathLst>
            </a:custGeom>
            <a:blipFill dpi="0" rotWithShape="1">
              <a:blip r:embed="rId4"/>
              <a:srcRect/>
              <a:tile tx="0" ty="0" sx="100000" sy="100000" flip="none" algn="tl"/>
            </a:blipFill>
            <a:ln w="9525" cap="flat" cmpd="sng" algn="ctr">
              <a:solidFill>
                <a:schemeClr val="tx1"/>
              </a:solidFill>
              <a:prstDash val="solid"/>
              <a:round/>
              <a:headEnd type="none" w="med" len="med"/>
              <a:tailEnd type="none" w="med" len="med"/>
            </a:ln>
          </p:spPr>
          <p:txBody>
            <a:bodyPr/>
            <a:lstStyle/>
            <a:p>
              <a:endParaRPr lang="en-US"/>
            </a:p>
          </p:txBody>
        </p:sp>
        <p:sp>
          <p:nvSpPr>
            <p:cNvPr id="4139" name="Freeform 30"/>
            <p:cNvSpPr>
              <a:spLocks/>
            </p:cNvSpPr>
            <p:nvPr/>
          </p:nvSpPr>
          <p:spPr bwMode="auto">
            <a:xfrm>
              <a:off x="5876925" y="4779963"/>
              <a:ext cx="2808288" cy="109537"/>
            </a:xfrm>
            <a:custGeom>
              <a:avLst/>
              <a:gdLst>
                <a:gd name="T0" fmla="*/ 0 w 4010025"/>
                <a:gd name="T1" fmla="*/ 0 h 157163"/>
                <a:gd name="T2" fmla="*/ 4635 w 4010025"/>
                <a:gd name="T3" fmla="*/ 2975 h 157163"/>
                <a:gd name="T4" fmla="*/ 79651 w 4010025"/>
                <a:gd name="T5" fmla="*/ 2975 h 157163"/>
                <a:gd name="T6" fmla="*/ 75489 w 4010025"/>
                <a:gd name="T7" fmla="*/ 0 h 157163"/>
                <a:gd name="T8" fmla="*/ 0 w 4010025"/>
                <a:gd name="T9" fmla="*/ 0 h 157163"/>
                <a:gd name="T10" fmla="*/ 0 60000 65536"/>
                <a:gd name="T11" fmla="*/ 0 60000 65536"/>
                <a:gd name="T12" fmla="*/ 0 60000 65536"/>
                <a:gd name="T13" fmla="*/ 0 60000 65536"/>
                <a:gd name="T14" fmla="*/ 0 60000 65536"/>
                <a:gd name="T15" fmla="*/ 0 w 4010025"/>
                <a:gd name="T16" fmla="*/ 0 h 157163"/>
                <a:gd name="T17" fmla="*/ 4010025 w 4010025"/>
                <a:gd name="T18" fmla="*/ 157163 h 157163"/>
              </a:gdLst>
              <a:ahLst/>
              <a:cxnLst>
                <a:cxn ang="T10">
                  <a:pos x="T0" y="T1"/>
                </a:cxn>
                <a:cxn ang="T11">
                  <a:pos x="T2" y="T3"/>
                </a:cxn>
                <a:cxn ang="T12">
                  <a:pos x="T4" y="T5"/>
                </a:cxn>
                <a:cxn ang="T13">
                  <a:pos x="T6" y="T7"/>
                </a:cxn>
                <a:cxn ang="T14">
                  <a:pos x="T8" y="T9"/>
                </a:cxn>
              </a:cxnLst>
              <a:rect l="T15" t="T16" r="T17" b="T18"/>
              <a:pathLst>
                <a:path w="4010025" h="157163">
                  <a:moveTo>
                    <a:pt x="0" y="0"/>
                  </a:moveTo>
                  <a:lnTo>
                    <a:pt x="233362" y="157163"/>
                  </a:lnTo>
                  <a:lnTo>
                    <a:pt x="4010025" y="157163"/>
                  </a:lnTo>
                  <a:lnTo>
                    <a:pt x="3800475" y="0"/>
                  </a:lnTo>
                  <a:lnTo>
                    <a:pt x="0" y="0"/>
                  </a:lnTo>
                  <a:close/>
                </a:path>
              </a:pathLst>
            </a:custGeom>
            <a:blipFill dpi="0" rotWithShape="1">
              <a:blip r:embed="rId5"/>
              <a:srcRect/>
              <a:tile tx="0" ty="0" sx="100000" sy="100000" flip="none" algn="tl"/>
            </a:blipFill>
            <a:ln w="9525" cap="flat" cmpd="sng" algn="ctr">
              <a:solidFill>
                <a:schemeClr val="tx1"/>
              </a:solidFill>
              <a:prstDash val="solid"/>
              <a:round/>
              <a:headEnd type="none" w="med" len="med"/>
              <a:tailEnd type="none" w="med" len="med"/>
            </a:ln>
          </p:spPr>
          <p:txBody>
            <a:bodyPr/>
            <a:lstStyle/>
            <a:p>
              <a:endParaRPr lang="en-US"/>
            </a:p>
          </p:txBody>
        </p:sp>
        <p:sp>
          <p:nvSpPr>
            <p:cNvPr id="4140" name="TextBox 31"/>
            <p:cNvSpPr txBox="1">
              <a:spLocks noChangeArrowheads="1"/>
            </p:cNvSpPr>
            <p:nvPr/>
          </p:nvSpPr>
          <p:spPr bwMode="auto">
            <a:xfrm>
              <a:off x="7994650" y="4638675"/>
              <a:ext cx="679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r>
                <a:rPr lang="en-US" sz="600" b="1">
                  <a:solidFill>
                    <a:srgbClr val="000000"/>
                  </a:solidFill>
                </a:rPr>
                <a:t>B Chalk</a:t>
              </a:r>
            </a:p>
          </p:txBody>
        </p:sp>
        <p:sp>
          <p:nvSpPr>
            <p:cNvPr id="4141" name="TextBox 32"/>
            <p:cNvSpPr txBox="1">
              <a:spLocks noChangeArrowheads="1"/>
            </p:cNvSpPr>
            <p:nvPr/>
          </p:nvSpPr>
          <p:spPr bwMode="auto">
            <a:xfrm>
              <a:off x="7994650" y="4745038"/>
              <a:ext cx="573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r>
                <a:rPr lang="en-US" sz="600" b="1">
                  <a:solidFill>
                    <a:srgbClr val="000000"/>
                  </a:solidFill>
                </a:rPr>
                <a:t>B Marl</a:t>
              </a:r>
            </a:p>
          </p:txBody>
        </p:sp>
        <p:sp>
          <p:nvSpPr>
            <p:cNvPr id="4142" name="TextBox 33"/>
            <p:cNvSpPr txBox="1">
              <a:spLocks noChangeArrowheads="1"/>
            </p:cNvSpPr>
            <p:nvPr/>
          </p:nvSpPr>
          <p:spPr bwMode="auto">
            <a:xfrm>
              <a:off x="7994650" y="4845050"/>
              <a:ext cx="5730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r>
                <a:rPr lang="en-US" sz="600" b="1">
                  <a:solidFill>
                    <a:srgbClr val="000000"/>
                  </a:solidFill>
                </a:rPr>
                <a:t>C Chalk</a:t>
              </a:r>
            </a:p>
          </p:txBody>
        </p:sp>
        <p:cxnSp>
          <p:nvCxnSpPr>
            <p:cNvPr id="4143" name="Straight Connector 34"/>
            <p:cNvCxnSpPr>
              <a:cxnSpLocks noChangeShapeType="1"/>
            </p:cNvCxnSpPr>
            <p:nvPr/>
          </p:nvCxnSpPr>
          <p:spPr bwMode="auto">
            <a:xfrm>
              <a:off x="8397875" y="2366963"/>
              <a:ext cx="423863" cy="309562"/>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44" name="Straight Connector 35"/>
            <p:cNvCxnSpPr>
              <a:cxnSpLocks noChangeShapeType="1"/>
            </p:cNvCxnSpPr>
            <p:nvPr/>
          </p:nvCxnSpPr>
          <p:spPr bwMode="auto">
            <a:xfrm>
              <a:off x="8405813" y="2716213"/>
              <a:ext cx="423862" cy="31115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45" name="Straight Connector 36"/>
            <p:cNvCxnSpPr>
              <a:cxnSpLocks noChangeShapeType="1"/>
            </p:cNvCxnSpPr>
            <p:nvPr/>
          </p:nvCxnSpPr>
          <p:spPr bwMode="auto">
            <a:xfrm>
              <a:off x="8402638" y="2871788"/>
              <a:ext cx="423862" cy="309562"/>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46" name="Straight Connector 37"/>
            <p:cNvCxnSpPr>
              <a:cxnSpLocks noChangeShapeType="1"/>
            </p:cNvCxnSpPr>
            <p:nvPr/>
          </p:nvCxnSpPr>
          <p:spPr bwMode="auto">
            <a:xfrm>
              <a:off x="8410575" y="3044825"/>
              <a:ext cx="423863" cy="3095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47" name="Straight Connector 38"/>
            <p:cNvCxnSpPr>
              <a:cxnSpLocks noChangeShapeType="1"/>
            </p:cNvCxnSpPr>
            <p:nvPr/>
          </p:nvCxnSpPr>
          <p:spPr bwMode="auto">
            <a:xfrm>
              <a:off x="8410575" y="3403600"/>
              <a:ext cx="423863" cy="3095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48" name="Straight Connector 39"/>
            <p:cNvCxnSpPr>
              <a:cxnSpLocks noChangeShapeType="1"/>
            </p:cNvCxnSpPr>
            <p:nvPr/>
          </p:nvCxnSpPr>
          <p:spPr bwMode="auto">
            <a:xfrm>
              <a:off x="8402638" y="3557588"/>
              <a:ext cx="423862" cy="309562"/>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49" name="Straight Connector 40"/>
            <p:cNvCxnSpPr>
              <a:cxnSpLocks noChangeShapeType="1"/>
            </p:cNvCxnSpPr>
            <p:nvPr/>
          </p:nvCxnSpPr>
          <p:spPr bwMode="auto">
            <a:xfrm>
              <a:off x="8397875" y="3722688"/>
              <a:ext cx="423863" cy="309562"/>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50" name="Straight Connector 41"/>
            <p:cNvCxnSpPr>
              <a:cxnSpLocks noChangeShapeType="1"/>
            </p:cNvCxnSpPr>
            <p:nvPr/>
          </p:nvCxnSpPr>
          <p:spPr bwMode="auto">
            <a:xfrm>
              <a:off x="8397875" y="4076700"/>
              <a:ext cx="423863" cy="3095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51" name="Straight Connector 42"/>
            <p:cNvCxnSpPr>
              <a:cxnSpLocks noChangeShapeType="1"/>
            </p:cNvCxnSpPr>
            <p:nvPr/>
          </p:nvCxnSpPr>
          <p:spPr bwMode="auto">
            <a:xfrm>
              <a:off x="8402638" y="4327525"/>
              <a:ext cx="423862" cy="3095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4152" name="Oval 43"/>
            <p:cNvSpPr>
              <a:spLocks noChangeArrowheads="1"/>
            </p:cNvSpPr>
            <p:nvPr/>
          </p:nvSpPr>
          <p:spPr bwMode="auto">
            <a:xfrm>
              <a:off x="8434388" y="3411538"/>
              <a:ext cx="71437" cy="77787"/>
            </a:xfrm>
            <a:prstGeom prst="ellipse">
              <a:avLst/>
            </a:prstGeom>
            <a:solidFill>
              <a:srgbClr val="A71F11"/>
            </a:solidFill>
            <a:ln w="9525" algn="ctr">
              <a:solidFill>
                <a:schemeClr val="tx1"/>
              </a:solidFill>
              <a:round/>
              <a:headEnd/>
              <a:tailEnd/>
            </a:ln>
          </p:spPr>
          <p:txBody>
            <a:bodyPr/>
            <a:lstStyle/>
            <a:p>
              <a:endParaRPr lang="en-US">
                <a:solidFill>
                  <a:srgbClr val="000000"/>
                </a:solidFill>
              </a:endParaRPr>
            </a:p>
          </p:txBody>
        </p:sp>
        <p:sp>
          <p:nvSpPr>
            <p:cNvPr id="4153" name="Oval 44"/>
            <p:cNvSpPr>
              <a:spLocks noChangeArrowheads="1"/>
            </p:cNvSpPr>
            <p:nvPr/>
          </p:nvSpPr>
          <p:spPr bwMode="auto">
            <a:xfrm>
              <a:off x="8434388" y="3059113"/>
              <a:ext cx="73025" cy="77787"/>
            </a:xfrm>
            <a:prstGeom prst="ellipse">
              <a:avLst/>
            </a:prstGeom>
            <a:solidFill>
              <a:srgbClr val="A71F11"/>
            </a:solidFill>
            <a:ln w="9525" algn="ctr">
              <a:solidFill>
                <a:schemeClr val="tx1"/>
              </a:solidFill>
              <a:round/>
              <a:headEnd/>
              <a:tailEnd/>
            </a:ln>
          </p:spPr>
          <p:txBody>
            <a:bodyPr/>
            <a:lstStyle/>
            <a:p>
              <a:endParaRPr lang="en-US">
                <a:solidFill>
                  <a:srgbClr val="000000"/>
                </a:solidFill>
              </a:endParaRPr>
            </a:p>
          </p:txBody>
        </p:sp>
        <p:sp>
          <p:nvSpPr>
            <p:cNvPr id="4154" name="Oval 45"/>
            <p:cNvSpPr>
              <a:spLocks noChangeArrowheads="1"/>
            </p:cNvSpPr>
            <p:nvPr/>
          </p:nvSpPr>
          <p:spPr bwMode="auto">
            <a:xfrm>
              <a:off x="8715375" y="3087688"/>
              <a:ext cx="73025" cy="77787"/>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55" name="Oval 46"/>
            <p:cNvSpPr>
              <a:spLocks noChangeArrowheads="1"/>
            </p:cNvSpPr>
            <p:nvPr/>
          </p:nvSpPr>
          <p:spPr bwMode="auto">
            <a:xfrm>
              <a:off x="8434388" y="2735263"/>
              <a:ext cx="71437" cy="77787"/>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56" name="Oval 47"/>
            <p:cNvSpPr>
              <a:spLocks noChangeArrowheads="1"/>
            </p:cNvSpPr>
            <p:nvPr/>
          </p:nvSpPr>
          <p:spPr bwMode="auto">
            <a:xfrm>
              <a:off x="8434388" y="2393950"/>
              <a:ext cx="71437" cy="77788"/>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57" name="Oval 48"/>
            <p:cNvSpPr>
              <a:spLocks noChangeArrowheads="1"/>
            </p:cNvSpPr>
            <p:nvPr/>
          </p:nvSpPr>
          <p:spPr bwMode="auto">
            <a:xfrm>
              <a:off x="8434388" y="3565525"/>
              <a:ext cx="71437" cy="77788"/>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58" name="Oval 49"/>
            <p:cNvSpPr>
              <a:spLocks noChangeArrowheads="1"/>
            </p:cNvSpPr>
            <p:nvPr/>
          </p:nvSpPr>
          <p:spPr bwMode="auto">
            <a:xfrm>
              <a:off x="8434388" y="3743325"/>
              <a:ext cx="73025" cy="77788"/>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59" name="Oval 50"/>
            <p:cNvSpPr>
              <a:spLocks noChangeArrowheads="1"/>
            </p:cNvSpPr>
            <p:nvPr/>
          </p:nvSpPr>
          <p:spPr bwMode="auto">
            <a:xfrm>
              <a:off x="8424863" y="4090988"/>
              <a:ext cx="73025" cy="77787"/>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60" name="Oval 51"/>
            <p:cNvSpPr>
              <a:spLocks noChangeArrowheads="1"/>
            </p:cNvSpPr>
            <p:nvPr/>
          </p:nvSpPr>
          <p:spPr bwMode="auto">
            <a:xfrm>
              <a:off x="8428038" y="4333875"/>
              <a:ext cx="71437" cy="77788"/>
            </a:xfrm>
            <a:prstGeom prst="ellipse">
              <a:avLst/>
            </a:prstGeom>
            <a:solidFill>
              <a:schemeClr val="tx1"/>
            </a:solidFill>
            <a:ln w="9525" algn="ctr">
              <a:solidFill>
                <a:schemeClr val="tx1"/>
              </a:solidFill>
              <a:round/>
              <a:headEnd/>
              <a:tailEnd/>
            </a:ln>
          </p:spPr>
          <p:txBody>
            <a:bodyPr/>
            <a:lstStyle/>
            <a:p>
              <a:endParaRPr lang="en-US">
                <a:solidFill>
                  <a:srgbClr val="000000"/>
                </a:solidFill>
              </a:endParaRPr>
            </a:p>
          </p:txBody>
        </p:sp>
        <p:sp>
          <p:nvSpPr>
            <p:cNvPr id="4161" name="Rectangle 27"/>
            <p:cNvSpPr>
              <a:spLocks noChangeArrowheads="1"/>
            </p:cNvSpPr>
            <p:nvPr/>
          </p:nvSpPr>
          <p:spPr bwMode="auto">
            <a:xfrm>
              <a:off x="5794375" y="2819400"/>
              <a:ext cx="120650" cy="103188"/>
            </a:xfrm>
            <a:prstGeom prst="rect">
              <a:avLst/>
            </a:prstGeom>
            <a:solidFill>
              <a:srgbClr val="A5DDE3"/>
            </a:solidFill>
            <a:ln w="9525">
              <a:solidFill>
                <a:schemeClr val="tx1"/>
              </a:solidFill>
              <a:miter lim="800000"/>
              <a:headEnd/>
              <a:tailEnd/>
            </a:ln>
          </p:spPr>
          <p:txBody>
            <a:bodyPr wrap="none" anchor="ctr"/>
            <a:lstStyle/>
            <a:p>
              <a:r>
                <a:rPr lang="en-US" sz="800" b="1">
                  <a:solidFill>
                    <a:srgbClr val="000000"/>
                  </a:solidFill>
                </a:rPr>
                <a:t>2</a:t>
              </a:r>
            </a:p>
          </p:txBody>
        </p:sp>
        <p:sp>
          <p:nvSpPr>
            <p:cNvPr id="4162" name="TextBox 53"/>
            <p:cNvSpPr txBox="1">
              <a:spLocks noChangeArrowheads="1"/>
            </p:cNvSpPr>
            <p:nvPr/>
          </p:nvSpPr>
          <p:spPr bwMode="auto">
            <a:xfrm>
              <a:off x="8215313" y="2278063"/>
              <a:ext cx="1984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r>
                <a:rPr lang="en-US" sz="1000" b="1">
                  <a:solidFill>
                    <a:srgbClr val="000000"/>
                  </a:solidFill>
                </a:rPr>
                <a:t>1</a:t>
              </a:r>
            </a:p>
            <a:p>
              <a:pPr eaLnBrk="1" hangingPunct="1"/>
              <a:endParaRPr lang="en-US" sz="1100" b="1">
                <a:solidFill>
                  <a:srgbClr val="000000"/>
                </a:solidFill>
              </a:endParaRPr>
            </a:p>
            <a:p>
              <a:pPr eaLnBrk="1" hangingPunct="1"/>
              <a:r>
                <a:rPr lang="en-US" sz="1000" b="1">
                  <a:solidFill>
                    <a:srgbClr val="000000"/>
                  </a:solidFill>
                </a:rPr>
                <a:t>2</a:t>
              </a:r>
            </a:p>
            <a:p>
              <a:pPr eaLnBrk="1" hangingPunct="1"/>
              <a:r>
                <a:rPr lang="en-US" sz="1000" b="1">
                  <a:solidFill>
                    <a:srgbClr val="000000"/>
                  </a:solidFill>
                </a:rPr>
                <a:t>3</a:t>
              </a:r>
            </a:p>
            <a:p>
              <a:pPr eaLnBrk="1" hangingPunct="1"/>
              <a:r>
                <a:rPr lang="en-US" sz="1000" b="1">
                  <a:solidFill>
                    <a:srgbClr val="000000"/>
                  </a:solidFill>
                </a:rPr>
                <a:t>4</a:t>
              </a:r>
            </a:p>
            <a:p>
              <a:pPr eaLnBrk="1" hangingPunct="1"/>
              <a:endParaRPr lang="en-US" sz="1400" b="1">
                <a:solidFill>
                  <a:srgbClr val="000000"/>
                </a:solidFill>
              </a:endParaRPr>
            </a:p>
            <a:p>
              <a:pPr eaLnBrk="1" hangingPunct="1"/>
              <a:r>
                <a:rPr lang="en-US" sz="1000" b="1">
                  <a:solidFill>
                    <a:srgbClr val="000000"/>
                  </a:solidFill>
                </a:rPr>
                <a:t>5</a:t>
              </a:r>
            </a:p>
            <a:p>
              <a:pPr eaLnBrk="1" hangingPunct="1"/>
              <a:r>
                <a:rPr lang="en-US" sz="1000" b="1">
                  <a:solidFill>
                    <a:srgbClr val="000000"/>
                  </a:solidFill>
                </a:rPr>
                <a:t>6</a:t>
              </a:r>
            </a:p>
            <a:p>
              <a:pPr eaLnBrk="1" hangingPunct="1"/>
              <a:r>
                <a:rPr lang="en-US" sz="1000" b="1">
                  <a:solidFill>
                    <a:srgbClr val="000000"/>
                  </a:solidFill>
                </a:rPr>
                <a:t>7</a:t>
              </a:r>
            </a:p>
            <a:p>
              <a:pPr eaLnBrk="1" hangingPunct="1"/>
              <a:endParaRPr lang="en-US" sz="1600" b="1">
                <a:solidFill>
                  <a:srgbClr val="000000"/>
                </a:solidFill>
              </a:endParaRPr>
            </a:p>
            <a:p>
              <a:pPr eaLnBrk="1" hangingPunct="1"/>
              <a:r>
                <a:rPr lang="en-US" sz="1000" b="1">
                  <a:solidFill>
                    <a:srgbClr val="000000"/>
                  </a:solidFill>
                </a:rPr>
                <a:t>8</a:t>
              </a:r>
            </a:p>
            <a:p>
              <a:pPr eaLnBrk="1" hangingPunct="1"/>
              <a:r>
                <a:rPr lang="en-US" sz="1000" b="1">
                  <a:solidFill>
                    <a:srgbClr val="000000"/>
                  </a:solidFill>
                </a:rPr>
                <a:t>9</a:t>
              </a:r>
            </a:p>
          </p:txBody>
        </p:sp>
      </p:grpSp>
      <p:pic>
        <p:nvPicPr>
          <p:cNvPr id="97" name="Picture 3"/>
          <p:cNvPicPr>
            <a:picLocks noChangeAspect="1" noChangeArrowheads="1"/>
          </p:cNvPicPr>
          <p:nvPr/>
        </p:nvPicPr>
        <p:blipFill>
          <a:blip r:embed="rId3">
            <a:extLst>
              <a:ext uri="{28A0092B-C50C-407E-A947-70E740481C1C}">
                <a14:useLocalDpi xmlns:a14="http://schemas.microsoft.com/office/drawing/2010/main" val="0"/>
              </a:ext>
            </a:extLst>
          </a:blip>
          <a:srcRect l="70792" t="25542" r="11681" b="17917"/>
          <a:stretch>
            <a:fillRect/>
          </a:stretch>
        </p:blipFill>
        <p:spPr bwMode="auto">
          <a:xfrm>
            <a:off x="3691573" y="1298576"/>
            <a:ext cx="2897029" cy="2371725"/>
          </a:xfrm>
          <a:prstGeom prst="rect">
            <a:avLst/>
          </a:prstGeom>
          <a:noFill/>
          <a:ln w="9525">
            <a:solidFill>
              <a:schemeClr val="tx1">
                <a:alpha val="94901"/>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5006021" y="2359820"/>
            <a:ext cx="54483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r>
              <a:rPr lang="en-US" b="1" dirty="0" smtClean="0"/>
              <a:t>26</a:t>
            </a:r>
            <a:endParaRPr lang="en-US" b="1" dirty="0"/>
          </a:p>
        </p:txBody>
      </p:sp>
      <p:sp>
        <p:nvSpPr>
          <p:cNvPr id="99" name="Freeform 98"/>
          <p:cNvSpPr>
            <a:spLocks/>
          </p:cNvSpPr>
          <p:nvPr/>
        </p:nvSpPr>
        <p:spPr bwMode="auto">
          <a:xfrm>
            <a:off x="3679350" y="3683001"/>
            <a:ext cx="3061176" cy="98425"/>
          </a:xfrm>
          <a:custGeom>
            <a:avLst/>
            <a:gdLst>
              <a:gd name="T0" fmla="*/ 78690 w 3975100"/>
              <a:gd name="T1" fmla="*/ 2947 h 139700"/>
              <a:gd name="T2" fmla="*/ 3645 w 3975100"/>
              <a:gd name="T3" fmla="*/ 2947 h 139700"/>
              <a:gd name="T4" fmla="*/ 0 w 3975100"/>
              <a:gd name="T5" fmla="*/ 0 h 139700"/>
              <a:gd name="T6" fmla="*/ 74794 w 3975100"/>
              <a:gd name="T7" fmla="*/ 0 h 139700"/>
              <a:gd name="T8" fmla="*/ 78690 w 3975100"/>
              <a:gd name="T9" fmla="*/ 2947 h 139700"/>
              <a:gd name="T10" fmla="*/ 0 60000 65536"/>
              <a:gd name="T11" fmla="*/ 0 60000 65536"/>
              <a:gd name="T12" fmla="*/ 0 60000 65536"/>
              <a:gd name="T13" fmla="*/ 0 60000 65536"/>
              <a:gd name="T14" fmla="*/ 0 60000 65536"/>
              <a:gd name="T15" fmla="*/ 0 w 3975100"/>
              <a:gd name="T16" fmla="*/ 0 h 139700"/>
              <a:gd name="T17" fmla="*/ 3975100 w 3975100"/>
              <a:gd name="T18" fmla="*/ 139700 h 139700"/>
            </a:gdLst>
            <a:ahLst/>
            <a:cxnLst>
              <a:cxn ang="T10">
                <a:pos x="T0" y="T1"/>
              </a:cxn>
              <a:cxn ang="T11">
                <a:pos x="T2" y="T3"/>
              </a:cxn>
              <a:cxn ang="T12">
                <a:pos x="T4" y="T5"/>
              </a:cxn>
              <a:cxn ang="T13">
                <a:pos x="T6" y="T7"/>
              </a:cxn>
              <a:cxn ang="T14">
                <a:pos x="T8" y="T9"/>
              </a:cxn>
            </a:cxnLst>
            <a:rect l="T15" t="T16" r="T17" b="T18"/>
            <a:pathLst>
              <a:path w="3975100" h="139700">
                <a:moveTo>
                  <a:pt x="3975100" y="139700"/>
                </a:moveTo>
                <a:lnTo>
                  <a:pt x="184150" y="139700"/>
                </a:lnTo>
                <a:lnTo>
                  <a:pt x="0" y="0"/>
                </a:lnTo>
                <a:lnTo>
                  <a:pt x="3778250" y="0"/>
                </a:lnTo>
                <a:lnTo>
                  <a:pt x="3975100" y="139700"/>
                </a:lnTo>
                <a:close/>
              </a:path>
            </a:pathLst>
          </a:custGeom>
          <a:blipFill dpi="0" rotWithShape="1">
            <a:blip r:embed="rId4"/>
            <a:srcRect/>
            <a:tile tx="0" ty="0" sx="100000" sy="100000" flip="none" algn="tl"/>
          </a:blipFill>
          <a:ln w="9525" cap="flat" cmpd="sng" algn="ctr">
            <a:solidFill>
              <a:schemeClr val="tx1"/>
            </a:solidFill>
            <a:prstDash val="solid"/>
            <a:round/>
            <a:headEnd type="none" w="med" len="med"/>
            <a:tailEnd type="none" w="med" len="med"/>
          </a:ln>
        </p:spPr>
        <p:txBody>
          <a:bodyPr/>
          <a:lstStyle/>
          <a:p>
            <a:endParaRPr lang="en-US"/>
          </a:p>
        </p:txBody>
      </p:sp>
      <p:sp>
        <p:nvSpPr>
          <p:cNvPr id="100" name="Freeform 99"/>
          <p:cNvSpPr>
            <a:spLocks/>
          </p:cNvSpPr>
          <p:nvPr/>
        </p:nvSpPr>
        <p:spPr bwMode="auto">
          <a:xfrm>
            <a:off x="3806825" y="3794125"/>
            <a:ext cx="3089117" cy="109538"/>
          </a:xfrm>
          <a:custGeom>
            <a:avLst/>
            <a:gdLst>
              <a:gd name="T0" fmla="*/ 0 w 4010025"/>
              <a:gd name="T1" fmla="*/ 0 h 157163"/>
              <a:gd name="T2" fmla="*/ 4635 w 4010025"/>
              <a:gd name="T3" fmla="*/ 2975 h 157163"/>
              <a:gd name="T4" fmla="*/ 79651 w 4010025"/>
              <a:gd name="T5" fmla="*/ 2975 h 157163"/>
              <a:gd name="T6" fmla="*/ 75489 w 4010025"/>
              <a:gd name="T7" fmla="*/ 0 h 157163"/>
              <a:gd name="T8" fmla="*/ 0 w 4010025"/>
              <a:gd name="T9" fmla="*/ 0 h 157163"/>
              <a:gd name="T10" fmla="*/ 0 60000 65536"/>
              <a:gd name="T11" fmla="*/ 0 60000 65536"/>
              <a:gd name="T12" fmla="*/ 0 60000 65536"/>
              <a:gd name="T13" fmla="*/ 0 60000 65536"/>
              <a:gd name="T14" fmla="*/ 0 60000 65536"/>
              <a:gd name="T15" fmla="*/ 0 w 4010025"/>
              <a:gd name="T16" fmla="*/ 0 h 157163"/>
              <a:gd name="T17" fmla="*/ 4010025 w 4010025"/>
              <a:gd name="T18" fmla="*/ 157163 h 157163"/>
            </a:gdLst>
            <a:ahLst/>
            <a:cxnLst>
              <a:cxn ang="T10">
                <a:pos x="T0" y="T1"/>
              </a:cxn>
              <a:cxn ang="T11">
                <a:pos x="T2" y="T3"/>
              </a:cxn>
              <a:cxn ang="T12">
                <a:pos x="T4" y="T5"/>
              </a:cxn>
              <a:cxn ang="T13">
                <a:pos x="T6" y="T7"/>
              </a:cxn>
              <a:cxn ang="T14">
                <a:pos x="T8" y="T9"/>
              </a:cxn>
            </a:cxnLst>
            <a:rect l="T15" t="T16" r="T17" b="T18"/>
            <a:pathLst>
              <a:path w="4010025" h="157163">
                <a:moveTo>
                  <a:pt x="0" y="0"/>
                </a:moveTo>
                <a:lnTo>
                  <a:pt x="233362" y="157163"/>
                </a:lnTo>
                <a:lnTo>
                  <a:pt x="4010025" y="157163"/>
                </a:lnTo>
                <a:lnTo>
                  <a:pt x="3800475" y="0"/>
                </a:lnTo>
                <a:lnTo>
                  <a:pt x="0" y="0"/>
                </a:lnTo>
                <a:close/>
              </a:path>
            </a:pathLst>
          </a:custGeom>
          <a:blipFill dpi="0" rotWithShape="1">
            <a:blip r:embed="rId5"/>
            <a:srcRect/>
            <a:tile tx="0" ty="0" sx="100000" sy="100000" flip="none" algn="tl"/>
          </a:blipFill>
          <a:ln w="9525" cap="flat" cmpd="sng" algn="ctr">
            <a:solidFill>
              <a:schemeClr val="tx1"/>
            </a:solidFill>
            <a:prstDash val="solid"/>
            <a:round/>
            <a:headEnd type="none" w="med" len="med"/>
            <a:tailEnd type="none" w="med" len="med"/>
          </a:ln>
        </p:spPr>
        <p:txBody>
          <a:bodyPr/>
          <a:lstStyle/>
          <a:p>
            <a:endParaRPr lang="en-US"/>
          </a:p>
        </p:txBody>
      </p:sp>
      <p:sp>
        <p:nvSpPr>
          <p:cNvPr id="101" name="Freeform 100"/>
          <p:cNvSpPr>
            <a:spLocks/>
          </p:cNvSpPr>
          <p:nvPr/>
        </p:nvSpPr>
        <p:spPr bwMode="auto">
          <a:xfrm>
            <a:off x="3986690" y="3890964"/>
            <a:ext cx="3061176" cy="96837"/>
          </a:xfrm>
          <a:custGeom>
            <a:avLst/>
            <a:gdLst>
              <a:gd name="T0" fmla="*/ 78690 w 3975100"/>
              <a:gd name="T1" fmla="*/ 2505 h 139700"/>
              <a:gd name="T2" fmla="*/ 3645 w 3975100"/>
              <a:gd name="T3" fmla="*/ 2505 h 139700"/>
              <a:gd name="T4" fmla="*/ 0 w 3975100"/>
              <a:gd name="T5" fmla="*/ 0 h 139700"/>
              <a:gd name="T6" fmla="*/ 74794 w 3975100"/>
              <a:gd name="T7" fmla="*/ 0 h 139700"/>
              <a:gd name="T8" fmla="*/ 78690 w 3975100"/>
              <a:gd name="T9" fmla="*/ 2505 h 139700"/>
              <a:gd name="T10" fmla="*/ 0 60000 65536"/>
              <a:gd name="T11" fmla="*/ 0 60000 65536"/>
              <a:gd name="T12" fmla="*/ 0 60000 65536"/>
              <a:gd name="T13" fmla="*/ 0 60000 65536"/>
              <a:gd name="T14" fmla="*/ 0 60000 65536"/>
              <a:gd name="T15" fmla="*/ 0 w 3975100"/>
              <a:gd name="T16" fmla="*/ 0 h 139700"/>
              <a:gd name="T17" fmla="*/ 3975100 w 3975100"/>
              <a:gd name="T18" fmla="*/ 139700 h 139700"/>
            </a:gdLst>
            <a:ahLst/>
            <a:cxnLst>
              <a:cxn ang="T10">
                <a:pos x="T0" y="T1"/>
              </a:cxn>
              <a:cxn ang="T11">
                <a:pos x="T2" y="T3"/>
              </a:cxn>
              <a:cxn ang="T12">
                <a:pos x="T4" y="T5"/>
              </a:cxn>
              <a:cxn ang="T13">
                <a:pos x="T6" y="T7"/>
              </a:cxn>
              <a:cxn ang="T14">
                <a:pos x="T8" y="T9"/>
              </a:cxn>
            </a:cxnLst>
            <a:rect l="T15" t="T16" r="T17" b="T18"/>
            <a:pathLst>
              <a:path w="3975100" h="139700">
                <a:moveTo>
                  <a:pt x="3975100" y="139700"/>
                </a:moveTo>
                <a:lnTo>
                  <a:pt x="184150" y="139700"/>
                </a:lnTo>
                <a:lnTo>
                  <a:pt x="0" y="0"/>
                </a:lnTo>
                <a:lnTo>
                  <a:pt x="3778250" y="0"/>
                </a:lnTo>
                <a:lnTo>
                  <a:pt x="3975100" y="139700"/>
                </a:lnTo>
                <a:close/>
              </a:path>
            </a:pathLst>
          </a:custGeom>
          <a:blipFill dpi="0" rotWithShape="1">
            <a:blip r:embed="rId4"/>
            <a:srcRect/>
            <a:tile tx="0" ty="0" sx="100000" sy="100000" flip="none" algn="tl"/>
          </a:blipFill>
          <a:ln w="9525" cap="flat" cmpd="sng" algn="ctr">
            <a:solidFill>
              <a:schemeClr val="tx1"/>
            </a:solidFill>
            <a:prstDash val="solid"/>
            <a:round/>
            <a:headEnd type="none" w="med" len="med"/>
            <a:tailEnd type="none" w="med" len="med"/>
          </a:ln>
        </p:spPr>
        <p:txBody>
          <a:bodyPr/>
          <a:lstStyle/>
          <a:p>
            <a:endParaRPr lang="en-US"/>
          </a:p>
        </p:txBody>
      </p:sp>
      <p:grpSp>
        <p:nvGrpSpPr>
          <p:cNvPr id="102" name="Group 13"/>
          <p:cNvGrpSpPr>
            <a:grpSpLocks/>
          </p:cNvGrpSpPr>
          <p:nvPr/>
        </p:nvGrpSpPr>
        <p:grpSpPr bwMode="auto">
          <a:xfrm rot="10800000">
            <a:off x="3649663" y="1412875"/>
            <a:ext cx="3062923" cy="1855788"/>
            <a:chOff x="2303" y="970"/>
            <a:chExt cx="2277" cy="1169"/>
          </a:xfrm>
        </p:grpSpPr>
        <p:sp>
          <p:nvSpPr>
            <p:cNvPr id="4114" name="Freeform 5"/>
            <p:cNvSpPr>
              <a:spLocks/>
            </p:cNvSpPr>
            <p:nvPr/>
          </p:nvSpPr>
          <p:spPr bwMode="auto">
            <a:xfrm>
              <a:off x="2337" y="1862"/>
              <a:ext cx="2222" cy="277"/>
            </a:xfrm>
            <a:custGeom>
              <a:avLst/>
              <a:gdLst>
                <a:gd name="T0" fmla="*/ 0 w 3600"/>
                <a:gd name="T1" fmla="*/ 0 h 560"/>
                <a:gd name="T2" fmla="*/ 10 w 3600"/>
                <a:gd name="T3" fmla="*/ 0 h 560"/>
                <a:gd name="T4" fmla="*/ 47 w 3600"/>
                <a:gd name="T5" fmla="*/ 0 h 560"/>
                <a:gd name="T6" fmla="*/ 0 60000 65536"/>
                <a:gd name="T7" fmla="*/ 0 60000 65536"/>
                <a:gd name="T8" fmla="*/ 0 60000 65536"/>
                <a:gd name="T9" fmla="*/ 0 w 3600"/>
                <a:gd name="T10" fmla="*/ 0 h 560"/>
                <a:gd name="T11" fmla="*/ 3600 w 3600"/>
                <a:gd name="T12" fmla="*/ 560 h 560"/>
              </a:gdLst>
              <a:ahLst/>
              <a:cxnLst>
                <a:cxn ang="T6">
                  <a:pos x="T0" y="T1"/>
                </a:cxn>
                <a:cxn ang="T7">
                  <a:pos x="T2" y="T3"/>
                </a:cxn>
                <a:cxn ang="T8">
                  <a:pos x="T4" y="T5"/>
                </a:cxn>
              </a:cxnLst>
              <a:rect l="T9" t="T10" r="T11" b="T12"/>
              <a:pathLst>
                <a:path w="3600" h="560">
                  <a:moveTo>
                    <a:pt x="0" y="0"/>
                  </a:moveTo>
                  <a:cubicBezTo>
                    <a:pt x="108" y="200"/>
                    <a:pt x="216" y="400"/>
                    <a:pt x="816" y="480"/>
                  </a:cubicBezTo>
                  <a:cubicBezTo>
                    <a:pt x="1416" y="560"/>
                    <a:pt x="2508" y="520"/>
                    <a:pt x="3600" y="480"/>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5" name="Freeform 6"/>
            <p:cNvSpPr>
              <a:spLocks/>
            </p:cNvSpPr>
            <p:nvPr/>
          </p:nvSpPr>
          <p:spPr bwMode="auto">
            <a:xfrm>
              <a:off x="2384" y="1876"/>
              <a:ext cx="2191" cy="113"/>
            </a:xfrm>
            <a:custGeom>
              <a:avLst/>
              <a:gdLst>
                <a:gd name="T0" fmla="*/ 0 w 3552"/>
                <a:gd name="T1" fmla="*/ 0 h 168"/>
                <a:gd name="T2" fmla="*/ 15 w 3552"/>
                <a:gd name="T3" fmla="*/ 4 h 168"/>
                <a:gd name="T4" fmla="*/ 46 w 3552"/>
                <a:gd name="T5" fmla="*/ 4 h 168"/>
                <a:gd name="T6" fmla="*/ 0 60000 65536"/>
                <a:gd name="T7" fmla="*/ 0 60000 65536"/>
                <a:gd name="T8" fmla="*/ 0 60000 65536"/>
                <a:gd name="T9" fmla="*/ 0 w 3552"/>
                <a:gd name="T10" fmla="*/ 0 h 168"/>
                <a:gd name="T11" fmla="*/ 3552 w 3552"/>
                <a:gd name="T12" fmla="*/ 168 h 168"/>
              </a:gdLst>
              <a:ahLst/>
              <a:cxnLst>
                <a:cxn ang="T6">
                  <a:pos x="T0" y="T1"/>
                </a:cxn>
                <a:cxn ang="T7">
                  <a:pos x="T2" y="T3"/>
                </a:cxn>
                <a:cxn ang="T8">
                  <a:pos x="T4" y="T5"/>
                </a:cxn>
              </a:cxnLst>
              <a:rect l="T9" t="T10" r="T11" b="T12"/>
              <a:pathLst>
                <a:path w="3552" h="168">
                  <a:moveTo>
                    <a:pt x="0" y="0"/>
                  </a:moveTo>
                  <a:cubicBezTo>
                    <a:pt x="280" y="60"/>
                    <a:pt x="560" y="120"/>
                    <a:pt x="1152" y="144"/>
                  </a:cubicBezTo>
                  <a:cubicBezTo>
                    <a:pt x="1744" y="168"/>
                    <a:pt x="2648" y="156"/>
                    <a:pt x="3552" y="144"/>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6" name="Freeform 7"/>
            <p:cNvSpPr>
              <a:spLocks/>
            </p:cNvSpPr>
            <p:nvPr/>
          </p:nvSpPr>
          <p:spPr bwMode="auto">
            <a:xfrm>
              <a:off x="2392" y="1735"/>
              <a:ext cx="2162" cy="79"/>
            </a:xfrm>
            <a:custGeom>
              <a:avLst/>
              <a:gdLst>
                <a:gd name="T0" fmla="*/ 0 w 3504"/>
                <a:gd name="T1" fmla="*/ 0 h 160"/>
                <a:gd name="T2" fmla="*/ 9 w 3504"/>
                <a:gd name="T3" fmla="*/ 0 h 160"/>
                <a:gd name="T4" fmla="*/ 45 w 3504"/>
                <a:gd name="T5" fmla="*/ 0 h 160"/>
                <a:gd name="T6" fmla="*/ 0 60000 65536"/>
                <a:gd name="T7" fmla="*/ 0 60000 65536"/>
                <a:gd name="T8" fmla="*/ 0 60000 65536"/>
                <a:gd name="T9" fmla="*/ 0 w 3504"/>
                <a:gd name="T10" fmla="*/ 0 h 160"/>
                <a:gd name="T11" fmla="*/ 3504 w 3504"/>
                <a:gd name="T12" fmla="*/ 160 h 160"/>
              </a:gdLst>
              <a:ahLst/>
              <a:cxnLst>
                <a:cxn ang="T6">
                  <a:pos x="T0" y="T1"/>
                </a:cxn>
                <a:cxn ang="T7">
                  <a:pos x="T2" y="T3"/>
                </a:cxn>
                <a:cxn ang="T8">
                  <a:pos x="T4" y="T5"/>
                </a:cxn>
              </a:cxnLst>
              <a:rect l="T9" t="T10" r="T11" b="T12"/>
              <a:pathLst>
                <a:path w="3504" h="160">
                  <a:moveTo>
                    <a:pt x="0" y="160"/>
                  </a:moveTo>
                  <a:cubicBezTo>
                    <a:pt x="44" y="124"/>
                    <a:pt x="88" y="88"/>
                    <a:pt x="672" y="64"/>
                  </a:cubicBezTo>
                  <a:cubicBezTo>
                    <a:pt x="1256" y="40"/>
                    <a:pt x="3048" y="0"/>
                    <a:pt x="3504" y="16"/>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7" name="Freeform 8"/>
            <p:cNvSpPr>
              <a:spLocks/>
            </p:cNvSpPr>
            <p:nvPr/>
          </p:nvSpPr>
          <p:spPr bwMode="auto">
            <a:xfrm>
              <a:off x="2356" y="1648"/>
              <a:ext cx="2191" cy="166"/>
            </a:xfrm>
            <a:custGeom>
              <a:avLst/>
              <a:gdLst>
                <a:gd name="T0" fmla="*/ 0 w 3552"/>
                <a:gd name="T1" fmla="*/ 2 h 288"/>
                <a:gd name="T2" fmla="*/ 9 w 3552"/>
                <a:gd name="T3" fmla="*/ 1 h 288"/>
                <a:gd name="T4" fmla="*/ 46 w 3552"/>
                <a:gd name="T5" fmla="*/ 0 h 288"/>
                <a:gd name="T6" fmla="*/ 0 60000 65536"/>
                <a:gd name="T7" fmla="*/ 0 60000 65536"/>
                <a:gd name="T8" fmla="*/ 0 60000 65536"/>
                <a:gd name="T9" fmla="*/ 0 w 3552"/>
                <a:gd name="T10" fmla="*/ 0 h 288"/>
                <a:gd name="T11" fmla="*/ 3552 w 3552"/>
                <a:gd name="T12" fmla="*/ 288 h 288"/>
              </a:gdLst>
              <a:ahLst/>
              <a:cxnLst>
                <a:cxn ang="T6">
                  <a:pos x="T0" y="T1"/>
                </a:cxn>
                <a:cxn ang="T7">
                  <a:pos x="T2" y="T3"/>
                </a:cxn>
                <a:cxn ang="T8">
                  <a:pos x="T4" y="T5"/>
                </a:cxn>
              </a:cxnLst>
              <a:rect l="T9" t="T10" r="T11" b="T12"/>
              <a:pathLst>
                <a:path w="3552" h="288">
                  <a:moveTo>
                    <a:pt x="0" y="288"/>
                  </a:moveTo>
                  <a:cubicBezTo>
                    <a:pt x="40" y="216"/>
                    <a:pt x="80" y="144"/>
                    <a:pt x="672" y="96"/>
                  </a:cubicBezTo>
                  <a:cubicBezTo>
                    <a:pt x="1264" y="48"/>
                    <a:pt x="2408" y="24"/>
                    <a:pt x="3552" y="0"/>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8" name="Freeform 9"/>
            <p:cNvSpPr>
              <a:spLocks/>
            </p:cNvSpPr>
            <p:nvPr/>
          </p:nvSpPr>
          <p:spPr bwMode="auto">
            <a:xfrm>
              <a:off x="2303" y="1577"/>
              <a:ext cx="2236" cy="237"/>
            </a:xfrm>
            <a:custGeom>
              <a:avLst/>
              <a:gdLst>
                <a:gd name="T0" fmla="*/ 1 w 3624"/>
                <a:gd name="T1" fmla="*/ 0 h 480"/>
                <a:gd name="T2" fmla="*/ 7 w 3624"/>
                <a:gd name="T3" fmla="*/ 0 h 480"/>
                <a:gd name="T4" fmla="*/ 47 w 3624"/>
                <a:gd name="T5" fmla="*/ 0 h 480"/>
                <a:gd name="T6" fmla="*/ 0 60000 65536"/>
                <a:gd name="T7" fmla="*/ 0 60000 65536"/>
                <a:gd name="T8" fmla="*/ 0 60000 65536"/>
                <a:gd name="T9" fmla="*/ 0 w 3624"/>
                <a:gd name="T10" fmla="*/ 0 h 480"/>
                <a:gd name="T11" fmla="*/ 3624 w 3624"/>
                <a:gd name="T12" fmla="*/ 480 h 480"/>
              </a:gdLst>
              <a:ahLst/>
              <a:cxnLst>
                <a:cxn ang="T6">
                  <a:pos x="T0" y="T1"/>
                </a:cxn>
                <a:cxn ang="T7">
                  <a:pos x="T2" y="T3"/>
                </a:cxn>
                <a:cxn ang="T8">
                  <a:pos x="T4" y="T5"/>
                </a:cxn>
              </a:cxnLst>
              <a:rect l="T9" t="T10" r="T11" b="T12"/>
              <a:pathLst>
                <a:path w="3624" h="480">
                  <a:moveTo>
                    <a:pt x="24" y="480"/>
                  </a:moveTo>
                  <a:cubicBezTo>
                    <a:pt x="12" y="328"/>
                    <a:pt x="0" y="176"/>
                    <a:pt x="600" y="96"/>
                  </a:cubicBezTo>
                  <a:cubicBezTo>
                    <a:pt x="1200" y="16"/>
                    <a:pt x="2412" y="8"/>
                    <a:pt x="3624" y="0"/>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9" name="Freeform 13"/>
            <p:cNvSpPr>
              <a:spLocks/>
            </p:cNvSpPr>
            <p:nvPr/>
          </p:nvSpPr>
          <p:spPr bwMode="auto">
            <a:xfrm>
              <a:off x="2353" y="1163"/>
              <a:ext cx="2227" cy="60"/>
            </a:xfrm>
            <a:custGeom>
              <a:avLst/>
              <a:gdLst>
                <a:gd name="T0" fmla="*/ 1 w 3680"/>
                <a:gd name="T1" fmla="*/ 105 h 56"/>
                <a:gd name="T2" fmla="*/ 7 w 3680"/>
                <a:gd name="T3" fmla="*/ 17 h 56"/>
                <a:gd name="T4" fmla="*/ 41 w 3680"/>
                <a:gd name="T5" fmla="*/ 17 h 56"/>
                <a:gd name="T6" fmla="*/ 0 60000 65536"/>
                <a:gd name="T7" fmla="*/ 0 60000 65536"/>
                <a:gd name="T8" fmla="*/ 0 60000 65536"/>
                <a:gd name="T9" fmla="*/ 0 w 3680"/>
                <a:gd name="T10" fmla="*/ 0 h 56"/>
                <a:gd name="T11" fmla="*/ 3680 w 3680"/>
                <a:gd name="T12" fmla="*/ 56 h 56"/>
              </a:gdLst>
              <a:ahLst/>
              <a:cxnLst>
                <a:cxn ang="T6">
                  <a:pos x="T0" y="T1"/>
                </a:cxn>
                <a:cxn ang="T7">
                  <a:pos x="T2" y="T3"/>
                </a:cxn>
                <a:cxn ang="T8">
                  <a:pos x="T4" y="T5"/>
                </a:cxn>
              </a:cxnLst>
              <a:rect l="T9" t="T10" r="T11" b="T12"/>
              <a:pathLst>
                <a:path w="3680" h="56">
                  <a:moveTo>
                    <a:pt x="32" y="56"/>
                  </a:moveTo>
                  <a:cubicBezTo>
                    <a:pt x="16" y="36"/>
                    <a:pt x="0" y="16"/>
                    <a:pt x="608" y="8"/>
                  </a:cubicBezTo>
                  <a:cubicBezTo>
                    <a:pt x="1216" y="0"/>
                    <a:pt x="2448" y="4"/>
                    <a:pt x="3680" y="8"/>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0" name="Freeform 14"/>
            <p:cNvSpPr>
              <a:spLocks/>
            </p:cNvSpPr>
            <p:nvPr/>
          </p:nvSpPr>
          <p:spPr bwMode="auto">
            <a:xfrm flipV="1">
              <a:off x="2369" y="1272"/>
              <a:ext cx="2204" cy="92"/>
            </a:xfrm>
            <a:custGeom>
              <a:avLst/>
              <a:gdLst>
                <a:gd name="T0" fmla="*/ 1 w 3680"/>
                <a:gd name="T1" fmla="*/ 4874 h 56"/>
                <a:gd name="T2" fmla="*/ 6 w 3680"/>
                <a:gd name="T3" fmla="*/ 692 h 56"/>
                <a:gd name="T4" fmla="*/ 37 w 3680"/>
                <a:gd name="T5" fmla="*/ 692 h 56"/>
                <a:gd name="T6" fmla="*/ 0 60000 65536"/>
                <a:gd name="T7" fmla="*/ 0 60000 65536"/>
                <a:gd name="T8" fmla="*/ 0 60000 65536"/>
                <a:gd name="T9" fmla="*/ 0 w 3680"/>
                <a:gd name="T10" fmla="*/ 0 h 56"/>
                <a:gd name="T11" fmla="*/ 3680 w 3680"/>
                <a:gd name="T12" fmla="*/ 56 h 56"/>
              </a:gdLst>
              <a:ahLst/>
              <a:cxnLst>
                <a:cxn ang="T6">
                  <a:pos x="T0" y="T1"/>
                </a:cxn>
                <a:cxn ang="T7">
                  <a:pos x="T2" y="T3"/>
                </a:cxn>
                <a:cxn ang="T8">
                  <a:pos x="T4" y="T5"/>
                </a:cxn>
              </a:cxnLst>
              <a:rect l="T9" t="T10" r="T11" b="T12"/>
              <a:pathLst>
                <a:path w="3680" h="56">
                  <a:moveTo>
                    <a:pt x="32" y="56"/>
                  </a:moveTo>
                  <a:cubicBezTo>
                    <a:pt x="16" y="36"/>
                    <a:pt x="0" y="16"/>
                    <a:pt x="608" y="8"/>
                  </a:cubicBezTo>
                  <a:cubicBezTo>
                    <a:pt x="1216" y="0"/>
                    <a:pt x="2448" y="4"/>
                    <a:pt x="3680" y="8"/>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1" name="Freeform 16"/>
            <p:cNvSpPr>
              <a:spLocks/>
            </p:cNvSpPr>
            <p:nvPr/>
          </p:nvSpPr>
          <p:spPr bwMode="auto">
            <a:xfrm>
              <a:off x="2363" y="970"/>
              <a:ext cx="2190" cy="242"/>
            </a:xfrm>
            <a:custGeom>
              <a:avLst/>
              <a:gdLst>
                <a:gd name="T0" fmla="*/ 1 w 3800"/>
                <a:gd name="T1" fmla="*/ 0 h 576"/>
                <a:gd name="T2" fmla="*/ 4 w 3800"/>
                <a:gd name="T3" fmla="*/ 0 h 576"/>
                <a:gd name="T4" fmla="*/ 27 w 3800"/>
                <a:gd name="T5" fmla="*/ 0 h 576"/>
                <a:gd name="T6" fmla="*/ 0 60000 65536"/>
                <a:gd name="T7" fmla="*/ 0 60000 65536"/>
                <a:gd name="T8" fmla="*/ 0 60000 65536"/>
                <a:gd name="T9" fmla="*/ 0 w 3800"/>
                <a:gd name="T10" fmla="*/ 0 h 576"/>
                <a:gd name="T11" fmla="*/ 3800 w 3800"/>
                <a:gd name="T12" fmla="*/ 576 h 576"/>
              </a:gdLst>
              <a:ahLst/>
              <a:cxnLst>
                <a:cxn ang="T6">
                  <a:pos x="T0" y="T1"/>
                </a:cxn>
                <a:cxn ang="T7">
                  <a:pos x="T2" y="T3"/>
                </a:cxn>
                <a:cxn ang="T8">
                  <a:pos x="T4" y="T5"/>
                </a:cxn>
              </a:cxnLst>
              <a:rect l="T9" t="T10" r="T11" b="T12"/>
              <a:pathLst>
                <a:path w="3800" h="576">
                  <a:moveTo>
                    <a:pt x="8" y="576"/>
                  </a:moveTo>
                  <a:cubicBezTo>
                    <a:pt x="4" y="384"/>
                    <a:pt x="0" y="192"/>
                    <a:pt x="632" y="96"/>
                  </a:cubicBezTo>
                  <a:cubicBezTo>
                    <a:pt x="1264" y="0"/>
                    <a:pt x="2532" y="0"/>
                    <a:pt x="3800" y="0"/>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3" name="Freeform 9"/>
          <p:cNvSpPr>
            <a:spLocks/>
          </p:cNvSpPr>
          <p:nvPr/>
        </p:nvSpPr>
        <p:spPr bwMode="auto">
          <a:xfrm rot="10800000">
            <a:off x="3623469" y="3081339"/>
            <a:ext cx="3008788" cy="376237"/>
          </a:xfrm>
          <a:custGeom>
            <a:avLst/>
            <a:gdLst>
              <a:gd name="T0" fmla="*/ 430098816 w 3624"/>
              <a:gd name="T1" fmla="*/ 2147483647 h 480"/>
              <a:gd name="T2" fmla="*/ 2147483647 w 3624"/>
              <a:gd name="T3" fmla="*/ 481677419 h 480"/>
              <a:gd name="T4" fmla="*/ 2147483647 w 3624"/>
              <a:gd name="T5" fmla="*/ 0 h 480"/>
              <a:gd name="T6" fmla="*/ 0 60000 65536"/>
              <a:gd name="T7" fmla="*/ 0 60000 65536"/>
              <a:gd name="T8" fmla="*/ 0 60000 65536"/>
              <a:gd name="T9" fmla="*/ 0 w 3624"/>
              <a:gd name="T10" fmla="*/ 0 h 480"/>
              <a:gd name="T11" fmla="*/ 3624 w 3624"/>
              <a:gd name="T12" fmla="*/ 480 h 480"/>
            </a:gdLst>
            <a:ahLst/>
            <a:cxnLst>
              <a:cxn ang="T6">
                <a:pos x="T0" y="T1"/>
              </a:cxn>
              <a:cxn ang="T7">
                <a:pos x="T2" y="T3"/>
              </a:cxn>
              <a:cxn ang="T8">
                <a:pos x="T4" y="T5"/>
              </a:cxn>
            </a:cxnLst>
            <a:rect l="T9" t="T10" r="T11" b="T12"/>
            <a:pathLst>
              <a:path w="3624" h="480">
                <a:moveTo>
                  <a:pt x="24" y="480"/>
                </a:moveTo>
                <a:cubicBezTo>
                  <a:pt x="12" y="328"/>
                  <a:pt x="0" y="176"/>
                  <a:pt x="600" y="96"/>
                </a:cubicBezTo>
                <a:cubicBezTo>
                  <a:pt x="1200" y="16"/>
                  <a:pt x="2412" y="8"/>
                  <a:pt x="3624" y="0"/>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Title 1"/>
          <p:cNvSpPr txBox="1">
            <a:spLocks/>
          </p:cNvSpPr>
          <p:nvPr/>
        </p:nvSpPr>
        <p:spPr>
          <a:xfrm>
            <a:off x="533400" y="0"/>
            <a:ext cx="9425464" cy="914400"/>
          </a:xfrm>
          <a:prstGeom prst="rect">
            <a:avLst/>
          </a:prstGeom>
        </p:spPr>
        <p:txBody>
          <a:bodyPr/>
          <a:lstStyle>
            <a:lvl1pPr algn="l" defTabSz="914400" rtl="0" eaLnBrk="1" latinLnBrk="0" hangingPunct="1">
              <a:spcBef>
                <a:spcPct val="0"/>
              </a:spcBef>
              <a:buNone/>
              <a:defRPr sz="2800" b="1" kern="1200">
                <a:solidFill>
                  <a:srgbClr val="C00000"/>
                </a:solidFill>
                <a:latin typeface="+mj-lt"/>
                <a:ea typeface="+mj-ea"/>
                <a:cs typeface="+mj-cs"/>
              </a:defRPr>
            </a:lvl1pPr>
          </a:lstStyle>
          <a:p>
            <a:r>
              <a:rPr lang="en-US" sz="2400" dirty="0" smtClean="0"/>
              <a:t>Reducing Our Environmental Footprint</a:t>
            </a:r>
            <a:r>
              <a:rPr lang="en-US" dirty="0" smtClean="0"/>
              <a:t/>
            </a:r>
            <a:br>
              <a:rPr lang="en-US" dirty="0" smtClean="0"/>
            </a:br>
            <a:r>
              <a:rPr lang="en-US" sz="1400" b="0" i="1" dirty="0" smtClean="0"/>
              <a:t>Protecting the Land – </a:t>
            </a:r>
            <a:r>
              <a:rPr lang="en-US" sz="1400" b="0" i="1" dirty="0" err="1" smtClean="0"/>
              <a:t>EcoNodes</a:t>
            </a:r>
            <a:r>
              <a:rPr lang="en-US" sz="1400" b="0" i="1" dirty="0" smtClean="0"/>
              <a:t> Will Further Reduce Surface Use</a:t>
            </a:r>
            <a:endParaRPr lang="en-US" sz="1400" b="0" i="1" dirty="0"/>
          </a:p>
        </p:txBody>
      </p:sp>
    </p:spTree>
    <p:extLst>
      <p:ext uri="{BB962C8B-B14F-4D97-AF65-F5344CB8AC3E}">
        <p14:creationId xmlns:p14="http://schemas.microsoft.com/office/powerpoint/2010/main" val="1175262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13"/>
                                        </p:tgtEl>
                                      </p:cBhvr>
                                    </p:animEffect>
                                    <p:set>
                                      <p:cBhvr>
                                        <p:cTn id="7" dur="1" fill="hold">
                                          <p:stCondLst>
                                            <p:cond delay="499"/>
                                          </p:stCondLst>
                                        </p:cTn>
                                        <p:tgtEl>
                                          <p:spTgt spid="1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
                                        </p:tgtEl>
                                      </p:cBhvr>
                                    </p:animEffect>
                                    <p:set>
                                      <p:cBhvr>
                                        <p:cTn id="13" dur="1" fill="hold">
                                          <p:stCondLst>
                                            <p:cond delay="499"/>
                                          </p:stCondLst>
                                        </p:cTn>
                                        <p:tgtEl>
                                          <p:spTgt spid="10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7"/>
                                        </p:tgtEl>
                                      </p:cBhvr>
                                    </p:animEffect>
                                    <p:set>
                                      <p:cBhvr>
                                        <p:cTn id="16" dur="1" fill="hold">
                                          <p:stCondLst>
                                            <p:cond delay="499"/>
                                          </p:stCondLst>
                                        </p:cTn>
                                        <p:tgtEl>
                                          <p:spTgt spid="9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9"/>
                                        </p:tgtEl>
                                      </p:cBhvr>
                                    </p:animEffect>
                                    <p:set>
                                      <p:cBhvr>
                                        <p:cTn id="19" dur="1" fill="hold">
                                          <p:stCondLst>
                                            <p:cond delay="499"/>
                                          </p:stCondLst>
                                        </p:cTn>
                                        <p:tgtEl>
                                          <p:spTgt spid="9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0"/>
                                        </p:tgtEl>
                                      </p:cBhvr>
                                    </p:animEffect>
                                    <p:set>
                                      <p:cBhvr>
                                        <p:cTn id="22" dur="1" fill="hold">
                                          <p:stCondLst>
                                            <p:cond delay="499"/>
                                          </p:stCondLst>
                                        </p:cTn>
                                        <p:tgtEl>
                                          <p:spTgt spid="10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1"/>
                                        </p:tgtEl>
                                      </p:cBhvr>
                                    </p:animEffect>
                                    <p:set>
                                      <p:cBhvr>
                                        <p:cTn id="25" dur="1" fill="hold">
                                          <p:stCondLst>
                                            <p:cond delay="499"/>
                                          </p:stCondLst>
                                        </p:cTn>
                                        <p:tgtEl>
                                          <p:spTgt spid="10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105"/>
                                        </p:tgtEl>
                                        <p:attrNameLst>
                                          <p:attrName>style.visibility</p:attrName>
                                        </p:attrNameLst>
                                      </p:cBhvr>
                                      <p:to>
                                        <p:strVal val="visible"/>
                                      </p:to>
                                    </p:set>
                                    <p:animEffect transition="in" filter="fade">
                                      <p:cBhvr>
                                        <p:cTn id="43" dur="1000"/>
                                        <p:tgtEl>
                                          <p:spTgt spid="4105"/>
                                        </p:tgtEl>
                                      </p:cBhvr>
                                    </p:animEffect>
                                    <p:anim calcmode="lin" valueType="num">
                                      <p:cBhvr>
                                        <p:cTn id="44" dur="1000" fill="hold"/>
                                        <p:tgtEl>
                                          <p:spTgt spid="4105"/>
                                        </p:tgtEl>
                                        <p:attrNameLst>
                                          <p:attrName>ppt_x</p:attrName>
                                        </p:attrNameLst>
                                      </p:cBhvr>
                                      <p:tavLst>
                                        <p:tav tm="0">
                                          <p:val>
                                            <p:strVal val="#ppt_x"/>
                                          </p:val>
                                        </p:tav>
                                        <p:tav tm="100000">
                                          <p:val>
                                            <p:strVal val="#ppt_x"/>
                                          </p:val>
                                        </p:tav>
                                      </p:tavLst>
                                    </p:anim>
                                    <p:anim calcmode="lin" valueType="num">
                                      <p:cBhvr>
                                        <p:cTn id="45" dur="1000" fill="hold"/>
                                        <p:tgtEl>
                                          <p:spTgt spid="410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04"/>
                                        </p:tgtEl>
                                        <p:attrNameLst>
                                          <p:attrName>style.visibility</p:attrName>
                                        </p:attrNameLst>
                                      </p:cBhvr>
                                      <p:to>
                                        <p:strVal val="visible"/>
                                      </p:to>
                                    </p:set>
                                    <p:animEffect transition="in" filter="fade">
                                      <p:cBhvr>
                                        <p:cTn id="48" dur="1000"/>
                                        <p:tgtEl>
                                          <p:spTgt spid="4104"/>
                                        </p:tgtEl>
                                      </p:cBhvr>
                                    </p:animEffect>
                                    <p:anim calcmode="lin" valueType="num">
                                      <p:cBhvr>
                                        <p:cTn id="49" dur="1000" fill="hold"/>
                                        <p:tgtEl>
                                          <p:spTgt spid="4104"/>
                                        </p:tgtEl>
                                        <p:attrNameLst>
                                          <p:attrName>ppt_x</p:attrName>
                                        </p:attrNameLst>
                                      </p:cBhvr>
                                      <p:tavLst>
                                        <p:tav tm="0">
                                          <p:val>
                                            <p:strVal val="#ppt_x"/>
                                          </p:val>
                                        </p:tav>
                                        <p:tav tm="100000">
                                          <p:val>
                                            <p:strVal val="#ppt_x"/>
                                          </p:val>
                                        </p:tav>
                                      </p:tavLst>
                                    </p:anim>
                                    <p:anim calcmode="lin" valueType="num">
                                      <p:cBhvr>
                                        <p:cTn id="50"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5" grpId="0"/>
      <p:bldP spid="2" grpId="0" animBg="1"/>
      <p:bldP spid="11" grpId="0" animBg="1"/>
      <p:bldP spid="5" grpId="0"/>
      <p:bldP spid="99" grpId="0" animBg="1"/>
      <p:bldP spid="100" grpId="0" animBg="1"/>
      <p:bldP spid="101" grpId="0" animBg="1"/>
      <p:bldP spid="1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4107180" cy="4953000"/>
          </a:xfrm>
        </p:spPr>
        <p:txBody>
          <a:bodyPr>
            <a:noAutofit/>
          </a:bodyPr>
          <a:lstStyle/>
          <a:p>
            <a:r>
              <a:rPr lang="en-US" sz="1800" dirty="0" smtClean="0"/>
              <a:t>EcoNodes are processing facilities fed by multi- well pads.  Generally 16 to 32 wells are processed at one EcoNode, up to 64 possible</a:t>
            </a:r>
          </a:p>
          <a:p>
            <a:pPr lvl="1"/>
            <a:r>
              <a:rPr lang="en-US" sz="1400" b="0" dirty="0" smtClean="0"/>
              <a:t>e.g. Wells Ranch AA14/AA16 Econode is producing ~ 5,000 bopd, 2,500 bwpd and 9.2 </a:t>
            </a:r>
            <a:r>
              <a:rPr lang="en-US" sz="1400" b="0" dirty="0" err="1" smtClean="0"/>
              <a:t>MMcfpd</a:t>
            </a:r>
            <a:r>
              <a:rPr lang="en-US" sz="1400" b="0" dirty="0" smtClean="0"/>
              <a:t> from 16 horizontal wells</a:t>
            </a:r>
          </a:p>
          <a:p>
            <a:endParaRPr lang="en-US" sz="1800" dirty="0" smtClean="0"/>
          </a:p>
          <a:p>
            <a:r>
              <a:rPr lang="en-US" sz="1800" dirty="0" smtClean="0"/>
              <a:t>Many EcoNodes will connect to a Central Processing Facility (CPF) via pipelines </a:t>
            </a:r>
          </a:p>
          <a:p>
            <a:endParaRPr lang="en-US" sz="1800" dirty="0" smtClean="0"/>
          </a:p>
          <a:p>
            <a:r>
              <a:rPr lang="en-US" sz="1800" dirty="0" err="1" smtClean="0"/>
              <a:t>EcoNodes</a:t>
            </a:r>
            <a:r>
              <a:rPr lang="en-US" sz="1800" dirty="0" smtClean="0"/>
              <a:t> are: </a:t>
            </a:r>
          </a:p>
          <a:p>
            <a:pPr lvl="1"/>
            <a:r>
              <a:rPr lang="en-US" sz="1400" b="0" dirty="0" smtClean="0"/>
              <a:t>Ecologic</a:t>
            </a:r>
          </a:p>
          <a:p>
            <a:pPr lvl="1"/>
            <a:r>
              <a:rPr lang="en-US" sz="1400" b="0" dirty="0" smtClean="0"/>
              <a:t>Economic</a:t>
            </a:r>
          </a:p>
          <a:p>
            <a:pPr lvl="1"/>
            <a:r>
              <a:rPr lang="en-US" sz="1400" b="0" dirty="0" smtClean="0"/>
              <a:t>Nodally connected</a:t>
            </a:r>
          </a:p>
          <a:p>
            <a:pPr marL="457200" lvl="1" indent="0">
              <a:buNone/>
            </a:pPr>
            <a:endParaRPr lang="en-US" sz="1100" dirty="0" smtClean="0"/>
          </a:p>
          <a:p>
            <a:pPr marL="0" indent="0">
              <a:buNone/>
            </a:pP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0627" y="917713"/>
            <a:ext cx="4903133" cy="2963693"/>
          </a:xfrm>
          <a:prstGeom prst="rect">
            <a:avLst/>
          </a:prstGeom>
        </p:spPr>
      </p:pic>
      <p:sp>
        <p:nvSpPr>
          <p:cNvPr id="5" name="Content Placeholder 2"/>
          <p:cNvSpPr txBox="1">
            <a:spLocks/>
          </p:cNvSpPr>
          <p:nvPr/>
        </p:nvSpPr>
        <p:spPr>
          <a:xfrm>
            <a:off x="4744941" y="3907910"/>
            <a:ext cx="4726719" cy="2826026"/>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Benefits</a:t>
            </a:r>
          </a:p>
          <a:p>
            <a:pPr lvl="1">
              <a:buFont typeface="Arial" pitchFamily="34" charset="0"/>
              <a:buChar char="►"/>
            </a:pPr>
            <a:r>
              <a:rPr lang="en-US" dirty="0" smtClean="0"/>
              <a:t>Reduced overall facility development </a:t>
            </a:r>
            <a:r>
              <a:rPr lang="en-US" dirty="0"/>
              <a:t>c</a:t>
            </a:r>
            <a:r>
              <a:rPr lang="en-US" dirty="0" smtClean="0"/>
              <a:t>ost</a:t>
            </a:r>
          </a:p>
          <a:p>
            <a:pPr lvl="1">
              <a:buFont typeface="Arial" pitchFamily="34" charset="0"/>
              <a:buChar char="►"/>
            </a:pPr>
            <a:r>
              <a:rPr lang="en-US" dirty="0"/>
              <a:t>Flexibility to accommodate different well densities per section and long laterals</a:t>
            </a:r>
          </a:p>
          <a:p>
            <a:pPr lvl="1">
              <a:buFont typeface="Arial" pitchFamily="34" charset="0"/>
              <a:buChar char="►"/>
            </a:pPr>
            <a:r>
              <a:rPr lang="en-US" dirty="0" smtClean="0"/>
              <a:t>Reduced land usage</a:t>
            </a:r>
          </a:p>
          <a:p>
            <a:pPr lvl="1">
              <a:buFont typeface="Arial" pitchFamily="34" charset="0"/>
              <a:buChar char="►"/>
            </a:pPr>
            <a:r>
              <a:rPr lang="en-US" dirty="0" smtClean="0"/>
              <a:t>Increased liquids recovery</a:t>
            </a:r>
          </a:p>
          <a:p>
            <a:pPr lvl="1">
              <a:buFont typeface="Arial" pitchFamily="34" charset="0"/>
              <a:buChar char="►"/>
            </a:pPr>
            <a:r>
              <a:rPr lang="en-US" dirty="0" smtClean="0"/>
              <a:t>Full flash gas recovery</a:t>
            </a:r>
          </a:p>
          <a:p>
            <a:pPr lvl="1">
              <a:buFont typeface="Arial" pitchFamily="34" charset="0"/>
              <a:buChar char="►"/>
            </a:pPr>
            <a:r>
              <a:rPr lang="en-US" dirty="0" smtClean="0"/>
              <a:t>Gathering system / CPF – eliminate oil and produced water trucking</a:t>
            </a:r>
          </a:p>
          <a:p>
            <a:pPr lvl="1">
              <a:buFont typeface="Arial" pitchFamily="34" charset="0"/>
              <a:buChar char="►"/>
            </a:pPr>
            <a:r>
              <a:rPr lang="en-US" dirty="0" smtClean="0"/>
              <a:t>Create water recycling opportunities</a:t>
            </a:r>
          </a:p>
          <a:p>
            <a:pPr lvl="1">
              <a:buFont typeface="Arial" pitchFamily="34" charset="0"/>
              <a:buChar char="►"/>
            </a:pPr>
            <a:r>
              <a:rPr lang="en-US" dirty="0" smtClean="0"/>
              <a:t>Significant emission reduction</a:t>
            </a:r>
            <a:endParaRPr lang="en-US" dirty="0"/>
          </a:p>
        </p:txBody>
      </p:sp>
      <p:sp>
        <p:nvSpPr>
          <p:cNvPr id="7" name="Title 1"/>
          <p:cNvSpPr txBox="1">
            <a:spLocks noGrp="1"/>
          </p:cNvSpPr>
          <p:nvPr>
            <p:ph type="title"/>
          </p:nvPr>
        </p:nvSpPr>
        <p:spPr>
          <a:xfrm>
            <a:off x="533400" y="79513"/>
            <a:ext cx="9425464" cy="838200"/>
          </a:xfrm>
          <a:prstGeom prst="rect">
            <a:avLst/>
          </a:prstGeom>
        </p:spPr>
        <p:txBody>
          <a:bodyPr/>
          <a:lstStyle>
            <a:lvl1pPr algn="l" defTabSz="914400" rtl="0" eaLnBrk="1" latinLnBrk="0" hangingPunct="1">
              <a:spcBef>
                <a:spcPct val="0"/>
              </a:spcBef>
              <a:buNone/>
              <a:defRPr sz="2800" b="1" kern="1200">
                <a:solidFill>
                  <a:srgbClr val="C00000"/>
                </a:solidFill>
                <a:latin typeface="+mj-lt"/>
                <a:ea typeface="+mj-ea"/>
                <a:cs typeface="+mj-cs"/>
              </a:defRPr>
            </a:lvl1pPr>
          </a:lstStyle>
          <a:p>
            <a:r>
              <a:rPr lang="en-US" sz="2400" dirty="0" smtClean="0"/>
              <a:t>Reducing Our Environmental Footprint</a:t>
            </a:r>
            <a:r>
              <a:rPr lang="en-US" dirty="0" smtClean="0"/>
              <a:t/>
            </a:r>
            <a:br>
              <a:rPr lang="en-US" dirty="0" smtClean="0"/>
            </a:br>
            <a:r>
              <a:rPr lang="en-US" sz="1400" b="0" i="1" dirty="0" smtClean="0"/>
              <a:t>Protecting the Land – </a:t>
            </a:r>
            <a:r>
              <a:rPr lang="en-US" sz="1400" b="0" i="1" dirty="0" err="1" smtClean="0"/>
              <a:t>EcoNodes</a:t>
            </a:r>
            <a:r>
              <a:rPr lang="en-US" sz="1400" b="0" i="1" dirty="0" smtClean="0"/>
              <a:t> Will Further Reduce Our Environmental Footprint</a:t>
            </a:r>
            <a:endParaRPr lang="en-US" sz="1400" b="0" i="1" dirty="0"/>
          </a:p>
        </p:txBody>
      </p:sp>
    </p:spTree>
    <p:extLst>
      <p:ext uri="{BB962C8B-B14F-4D97-AF65-F5344CB8AC3E}">
        <p14:creationId xmlns:p14="http://schemas.microsoft.com/office/powerpoint/2010/main" val="1502772513"/>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TextBox 4"/>
          <p:cNvSpPr txBox="1"/>
          <p:nvPr/>
        </p:nvSpPr>
        <p:spPr>
          <a:xfrm>
            <a:off x="1593030" y="4031997"/>
            <a:ext cx="877163" cy="369332"/>
          </a:xfrm>
          <a:prstGeom prst="rect">
            <a:avLst/>
          </a:prstGeom>
          <a:solidFill>
            <a:schemeClr val="accent5">
              <a:lumMod val="90000"/>
            </a:schemeClr>
          </a:solidFill>
          <a:ln>
            <a:solidFill>
              <a:schemeClr val="tx1"/>
            </a:solidFill>
          </a:ln>
        </p:spPr>
        <p:txBody>
          <a:bodyPr wrap="none" rtlCol="0">
            <a:spAutoFit/>
          </a:bodyPr>
          <a:lstStyle/>
          <a:p>
            <a:r>
              <a:rPr lang="en-US" dirty="0" smtClean="0"/>
              <a:t>GEN 2</a:t>
            </a:r>
            <a:endParaRPr lang="en-US" dirty="0"/>
          </a:p>
        </p:txBody>
      </p:sp>
    </p:spTree>
    <p:extLst>
      <p:ext uri="{BB962C8B-B14F-4D97-AF65-F5344CB8AC3E}">
        <p14:creationId xmlns:p14="http://schemas.microsoft.com/office/powerpoint/2010/main" val="3050026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09098"/>
            <a:ext cx="5674250" cy="2372302"/>
          </a:xfrm>
        </p:spPr>
        <p:txBody>
          <a:bodyPr>
            <a:normAutofit/>
          </a:bodyPr>
          <a:lstStyle/>
          <a:p>
            <a:r>
              <a:rPr lang="en-US" sz="1600" dirty="0" smtClean="0"/>
              <a:t>EcoNodes promoted the use of large water storage ponds.</a:t>
            </a:r>
          </a:p>
          <a:p>
            <a:pPr lvl="1"/>
            <a:r>
              <a:rPr lang="en-US" sz="1400" b="0" dirty="0" smtClean="0"/>
              <a:t>This </a:t>
            </a:r>
            <a:r>
              <a:rPr lang="en-US" sz="1400" b="0" dirty="0"/>
              <a:t>will reduce tanks on location by &gt;70%</a:t>
            </a:r>
          </a:p>
          <a:p>
            <a:pPr lvl="1"/>
            <a:r>
              <a:rPr lang="en-US" sz="1400" b="0" dirty="0"/>
              <a:t>626,000 tons of CO2 emission will be </a:t>
            </a:r>
            <a:r>
              <a:rPr lang="en-US" sz="1400" b="0" dirty="0" smtClean="0"/>
              <a:t>saved</a:t>
            </a:r>
          </a:p>
          <a:p>
            <a:pPr lvl="1"/>
            <a:r>
              <a:rPr lang="en-US" sz="1400" b="0" dirty="0" smtClean="0"/>
              <a:t>Equivalent </a:t>
            </a:r>
            <a:r>
              <a:rPr lang="en-US" sz="1400" b="0" dirty="0"/>
              <a:t>to 66,000 SUV’s taken off the road for 10 </a:t>
            </a:r>
            <a:r>
              <a:rPr lang="en-US" sz="1400" b="0" dirty="0" smtClean="0"/>
              <a:t>years</a:t>
            </a:r>
            <a:endParaRPr lang="en-US" sz="1400" b="0" dirty="0"/>
          </a:p>
          <a:p>
            <a:endParaRPr lang="en-US" sz="1600" dirty="0" smtClean="0"/>
          </a:p>
          <a:p>
            <a:r>
              <a:rPr lang="en-US" sz="1600" dirty="0" smtClean="0"/>
              <a:t>Able to complete wells faster and more efficiently with “frac camps” on multi-pads</a:t>
            </a:r>
          </a:p>
          <a:p>
            <a:pPr lvl="1"/>
            <a:endParaRPr lang="en-US"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1" y="3607580"/>
            <a:ext cx="5153184" cy="280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875" y="4177634"/>
            <a:ext cx="3800107"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2157492" y="3581400"/>
            <a:ext cx="1676400"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t>Then</a:t>
            </a:r>
            <a:endParaRPr lang="en-US" sz="1800" b="1" dirty="0"/>
          </a:p>
        </p:txBody>
      </p:sp>
      <p:sp>
        <p:nvSpPr>
          <p:cNvPr id="8" name="Content Placeholder 2"/>
          <p:cNvSpPr txBox="1">
            <a:spLocks/>
          </p:cNvSpPr>
          <p:nvPr/>
        </p:nvSpPr>
        <p:spPr>
          <a:xfrm>
            <a:off x="6885836" y="4114800"/>
            <a:ext cx="1676400"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t>Now</a:t>
            </a:r>
            <a:endParaRPr lang="en-US" sz="1800" b="1"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3984" y="1209099"/>
            <a:ext cx="4027891"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p:txBody>
          <a:bodyPr/>
          <a:lstStyle/>
          <a:p>
            <a:r>
              <a:rPr lang="en-US" sz="2400" dirty="0" smtClean="0"/>
              <a:t>Reducing Our Environmental Footprint</a:t>
            </a:r>
            <a:r>
              <a:rPr lang="en-US" dirty="0" smtClean="0"/>
              <a:t/>
            </a:r>
            <a:br>
              <a:rPr lang="en-US" dirty="0" smtClean="0"/>
            </a:br>
            <a:r>
              <a:rPr lang="en-US" sz="1400" b="0" i="1" dirty="0" smtClean="0"/>
              <a:t>Integrated Design – </a:t>
            </a:r>
            <a:r>
              <a:rPr lang="en-US" sz="1400" b="0" i="1" dirty="0" err="1"/>
              <a:t>E</a:t>
            </a:r>
            <a:r>
              <a:rPr lang="en-US" sz="1400" b="0" i="1" dirty="0" err="1" smtClean="0"/>
              <a:t>coNodes</a:t>
            </a:r>
            <a:r>
              <a:rPr lang="en-US" sz="1400" b="0" i="1" dirty="0" smtClean="0"/>
              <a:t> Improve Water Use and Storage for Completions</a:t>
            </a:r>
            <a:endParaRPr lang="en-US" sz="1400" b="0" i="1" dirty="0"/>
          </a:p>
        </p:txBody>
      </p:sp>
    </p:spTree>
    <p:extLst>
      <p:ext uri="{BB962C8B-B14F-4D97-AF65-F5344CB8AC3E}">
        <p14:creationId xmlns:p14="http://schemas.microsoft.com/office/powerpoint/2010/main" val="3722152792"/>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Forward-looking Statements and </a:t>
            </a:r>
            <a:br>
              <a:rPr lang="en-US" smtClean="0"/>
            </a:br>
            <a:r>
              <a:rPr lang="en-US" smtClean="0"/>
              <a:t>Non-GAAP Measures</a:t>
            </a:r>
          </a:p>
        </p:txBody>
      </p:sp>
      <p:sp>
        <p:nvSpPr>
          <p:cNvPr id="2" name="Slide Number Placeholder 1"/>
          <p:cNvSpPr>
            <a:spLocks noGrp="1"/>
          </p:cNvSpPr>
          <p:nvPr>
            <p:ph type="sldNum" sz="quarter" idx="10"/>
          </p:nvPr>
        </p:nvSpPr>
        <p:spPr/>
        <p:txBody>
          <a:bodyPr/>
          <a:lstStyle/>
          <a:p>
            <a:pPr>
              <a:defRPr/>
            </a:pPr>
            <a:fld id="{4796D8BF-0FDE-4F3F-BF0B-1D8B983DA415}" type="slidenum">
              <a:rPr lang="en-US" smtClean="0">
                <a:solidFill>
                  <a:srgbClr val="FFFFFF"/>
                </a:solidFill>
              </a:rPr>
              <a:pPr>
                <a:defRPr/>
              </a:pPr>
              <a:t>2</a:t>
            </a:fld>
            <a:endParaRPr lang="en-US" dirty="0">
              <a:solidFill>
                <a:srgbClr val="FFFFFF"/>
              </a:solidFill>
            </a:endParaRPr>
          </a:p>
        </p:txBody>
      </p:sp>
      <p:sp>
        <p:nvSpPr>
          <p:cNvPr id="21507" name="Content Placeholder 2"/>
          <p:cNvSpPr>
            <a:spLocks noGrp="1"/>
          </p:cNvSpPr>
          <p:nvPr>
            <p:ph idx="4294967295"/>
          </p:nvPr>
        </p:nvSpPr>
        <p:spPr>
          <a:xfrm>
            <a:off x="457200" y="1020763"/>
            <a:ext cx="9220200" cy="5302250"/>
          </a:xfrm>
        </p:spPr>
        <p:txBody>
          <a:bodyPr/>
          <a:lstStyle/>
          <a:p>
            <a:pPr marL="0" indent="0">
              <a:lnSpc>
                <a:spcPts val="1250"/>
              </a:lnSpc>
              <a:spcBef>
                <a:spcPts val="600"/>
              </a:spcBef>
              <a:buFont typeface="Wingdings 3" pitchFamily="18" charset="2"/>
              <a:buNone/>
            </a:pPr>
            <a:r>
              <a:rPr lang="en-US" sz="1000" b="0" dirty="0" smtClean="0"/>
              <a:t>This presentation contains certain “forward-looking statements” within the meaning of the federal securities law. Words such as “anticipates,” “believes,” “expects,” “intends,” “will,” “should,” “may,” and similar expressions may be used to identify forward-looking statements. Forward-looking statements are not statements of historical fact and reflect Noble Energy’s current views about future events. They include estimates of oil and natural gas reserves and resources, estimates of future production, assumptions regarding future oil and natural gas pricing, planned drilling activity, future results of operations, projected cash flow and liquidity, business strategy and other plans and objectives for future operations. No assurances can be given that the forward-looking statements contained in this presentation will occur as projected, and actual results may differ materially from those projected. Forward-looking statements are based on current expectations, estimates and assumptions that involve a number of risks and uncertainties that could cause actual results to differ materially from those projected. These risks include, without limitation, the volatility in commodity prices for crude oil and natural gas, the presence or recoverability of estimated reserves, the ability to replace reserves, environmental risks, drilling and operating risks, exploration and development risks, competition, government regulation or other actions, the ability of management to execute its plans to meet its goals and other risks inherent in Noble Energy’s business that are discussed in its most recent Form 10-K and in other reports on file with the Securities and Exchange Commission. These reports are also available from Noble Energy’s offices or website, </a:t>
            </a:r>
            <a:r>
              <a:rPr lang="en-US" sz="1000" b="0" dirty="0" smtClean="0">
                <a:hlinkClick r:id="rId3"/>
              </a:rPr>
              <a:t>http://www.nobleenergyinc.com</a:t>
            </a:r>
            <a:r>
              <a:rPr lang="en-US" sz="1000" b="0" dirty="0" smtClean="0"/>
              <a:t>.  Forward-looking statements are based on the estimates and opinions of management at the time the statements are made. Noble Energy does not assume any obligation to update forward-looking statements should circumstances or management's estimates or opinions change.</a:t>
            </a:r>
          </a:p>
          <a:p>
            <a:pPr marL="0" indent="0">
              <a:lnSpc>
                <a:spcPts val="1250"/>
              </a:lnSpc>
              <a:spcBef>
                <a:spcPts val="600"/>
              </a:spcBef>
              <a:buNone/>
            </a:pPr>
            <a:r>
              <a:rPr lang="en-US" sz="1000" b="0" dirty="0" smtClean="0"/>
              <a:t>This presentation also contains certain historical and forward-looking non-GAAP measures of financial performance that management believes are good tools for internal use and the investment community in evaluating Noble Energy’s overall financial performance. These non-GAAP measures are broadly used to value and compare companies in the crude oil and natural gas industry. Please also see Noble Energy’s website at </a:t>
            </a:r>
            <a:r>
              <a:rPr lang="en-US" sz="1000" b="0" dirty="0">
                <a:hlinkClick r:id="rId3"/>
              </a:rPr>
              <a:t>http://www.nobleenergyinc.com</a:t>
            </a:r>
            <a:r>
              <a:rPr lang="en-US" sz="1000" b="0" dirty="0" smtClean="0"/>
              <a:t> under “Investors” for reconciliations of the differences between any historical non-GAAP measures used in this presentation and the most directly comparable GAAP financial measures. The GAAP measures most comparable to the forward-looking non-GAAP financial measures are not accessible on a forward-looking basis and reconciling information is not available without unreasonable effort.</a:t>
            </a:r>
          </a:p>
          <a:p>
            <a:pPr marL="0" indent="0">
              <a:lnSpc>
                <a:spcPts val="1250"/>
              </a:lnSpc>
              <a:spcBef>
                <a:spcPts val="600"/>
              </a:spcBef>
              <a:buFont typeface="Wingdings 3" pitchFamily="18" charset="2"/>
              <a:buNone/>
            </a:pPr>
            <a:r>
              <a:rPr lang="en-US" sz="1000" b="0" dirty="0" smtClean="0"/>
              <a:t>The Securities and Exchange Commission requires oil and gas companies, in their filings with the SEC, to disclose proved reserves that a company has demonstrated by actual production or conclusive formation tests to be economically and legally producible under existing economic and operating conditions. The SEC permits the optional disclosure of probable and possible reserves, however, we have not disclosed our probable and possible reserves in our filings with the SEC. We use certain terms in this presentation, such as “net risked resources” and “gross mean resources.” These estimates are by their nature more speculative than estimates of proved, probable and possible reserves and accordingly are subject to substantially greater risk of being actually realized. The SEC guidelines strictly prohibit us from including these estimates in filings with the SEC. Investors are urged to consider closely the disclosures and risk factors in our most recent Form 10-K and in other reports on file with the SEC, available from Noble Energy’s offices or website, </a:t>
            </a:r>
            <a:r>
              <a:rPr lang="en-US" sz="1000" b="0" dirty="0" smtClean="0">
                <a:hlinkClick r:id="rId3"/>
              </a:rPr>
              <a:t>http://www.nobleenergyinc.com</a:t>
            </a:r>
            <a:r>
              <a:rPr lang="en-US" sz="1000" b="0" dirty="0" smtClean="0"/>
              <a:t>.</a:t>
            </a:r>
          </a:p>
        </p:txBody>
      </p:sp>
    </p:spTree>
    <p:extLst>
      <p:ext uri="{BB962C8B-B14F-4D97-AF65-F5344CB8AC3E}">
        <p14:creationId xmlns:p14="http://schemas.microsoft.com/office/powerpoint/2010/main" val="387344800"/>
      </p:ext>
    </p:extLst>
  </p:cSld>
  <p:clrMapOvr>
    <a:masterClrMapping/>
  </p:clrMapOvr>
  <p:transition spd="slow" advClick="0" advTm="6000">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707939-A191-4CC9-92C0-9C538C0171DA}" type="slidenum">
              <a:rPr lang="en-US" smtClean="0"/>
              <a:pPr>
                <a:defRPr/>
              </a:pPr>
              <a:t>20</a:t>
            </a:fld>
            <a:endParaRPr lang="en-US" dirty="0"/>
          </a:p>
        </p:txBody>
      </p:sp>
      <p:sp>
        <p:nvSpPr>
          <p:cNvPr id="3" name="TextBox 2"/>
          <p:cNvSpPr txBox="1"/>
          <p:nvPr/>
        </p:nvSpPr>
        <p:spPr>
          <a:xfrm>
            <a:off x="685800" y="1044373"/>
            <a:ext cx="7641590" cy="5201424"/>
          </a:xfrm>
          <a:prstGeom prst="rect">
            <a:avLst/>
          </a:prstGeom>
          <a:noFill/>
        </p:spPr>
        <p:txBody>
          <a:bodyPr wrap="square" rtlCol="0">
            <a:spAutoFit/>
          </a:bodyPr>
          <a:lstStyle/>
          <a:p>
            <a:pPr marL="285750" indent="-285750" algn="l">
              <a:buFont typeface="Arial" pitchFamily="34" charset="0"/>
              <a:buChar char="•"/>
            </a:pPr>
            <a:r>
              <a:rPr lang="en-US" sz="2400" i="1" dirty="0" smtClean="0"/>
              <a:t>Capture tank flash gas emissions</a:t>
            </a:r>
            <a:r>
              <a:rPr lang="en-US" sz="2400" dirty="0" smtClean="0"/>
              <a:t/>
            </a:r>
            <a:br>
              <a:rPr lang="en-US" sz="2400" dirty="0" smtClean="0"/>
            </a:br>
            <a:r>
              <a:rPr lang="en-US" dirty="0" smtClean="0"/>
              <a:t>	- </a:t>
            </a:r>
            <a:r>
              <a:rPr lang="en-US" sz="1400" dirty="0" smtClean="0"/>
              <a:t>90% VOC emission reduction compared to historic</a:t>
            </a:r>
            <a:br>
              <a:rPr lang="en-US" sz="1400" dirty="0" smtClean="0"/>
            </a:br>
            <a:r>
              <a:rPr lang="en-US" sz="1400" dirty="0" smtClean="0"/>
              <a:t>	- No pumper/operator exposure to gas from “strapping” tanks</a:t>
            </a:r>
            <a:br>
              <a:rPr lang="en-US" sz="1400" dirty="0" smtClean="0"/>
            </a:br>
            <a:r>
              <a:rPr lang="en-US" sz="1400" dirty="0" smtClean="0"/>
              <a:t>	- 6 MBOE to Estimated Ultimate Recovery of Each Well</a:t>
            </a:r>
          </a:p>
          <a:p>
            <a:pPr marL="336550" indent="-285750" algn="l" defTabSz="571500">
              <a:buFont typeface="Arial" pitchFamily="34" charset="0"/>
              <a:buChar char="•"/>
            </a:pPr>
            <a:r>
              <a:rPr lang="en-US" sz="2400" i="1" dirty="0" smtClean="0"/>
              <a:t>Trucks off the road</a:t>
            </a:r>
          </a:p>
          <a:p>
            <a:pPr marL="1200150" indent="-285750" defTabSz="571500">
              <a:buFont typeface="Arial" pitchFamily="34" charset="0"/>
              <a:buChar char="•"/>
            </a:pPr>
            <a:r>
              <a:rPr lang="en-US" sz="1400" dirty="0" smtClean="0"/>
              <a:t>Implementing </a:t>
            </a:r>
            <a:r>
              <a:rPr lang="en-US" sz="1400" dirty="0"/>
              <a:t>new </a:t>
            </a:r>
            <a:r>
              <a:rPr lang="en-US" sz="1400" dirty="0" smtClean="0"/>
              <a:t>liquids strategy dramatically reduced </a:t>
            </a:r>
            <a:r>
              <a:rPr lang="en-US" sz="1400" dirty="0"/>
              <a:t>truck traffic </a:t>
            </a:r>
          </a:p>
          <a:p>
            <a:pPr marL="1200150" indent="-285750" defTabSz="571500">
              <a:buFont typeface="Arial" pitchFamily="34" charset="0"/>
              <a:buChar char="•"/>
            </a:pPr>
            <a:r>
              <a:rPr lang="en-US" sz="1400" dirty="0" smtClean="0"/>
              <a:t>2013 </a:t>
            </a:r>
            <a:r>
              <a:rPr lang="en-US" sz="1400" dirty="0"/>
              <a:t>– 224,000 truck trips or loads of water and oil eliminated</a:t>
            </a:r>
          </a:p>
          <a:p>
            <a:pPr marL="1200150" indent="-285750" defTabSz="571500">
              <a:buFont typeface="Arial" pitchFamily="34" charset="0"/>
              <a:buChar char="•"/>
            </a:pPr>
            <a:r>
              <a:rPr lang="en-US" sz="1400" dirty="0"/>
              <a:t>2013-2022 reductions in oil and water truck hauling result in </a:t>
            </a:r>
          </a:p>
          <a:p>
            <a:pPr marL="1657350" lvl="1" indent="-285750" defTabSz="571500">
              <a:buFont typeface="Arial" pitchFamily="34" charset="0"/>
              <a:buChar char="•"/>
            </a:pPr>
            <a:r>
              <a:rPr lang="en-US" sz="1400" dirty="0"/>
              <a:t>Eliminating 626,000 tons of CO2 emissions (equivalent to 118,000 passenger vehicles)</a:t>
            </a:r>
          </a:p>
          <a:p>
            <a:pPr marL="1657350" lvl="1" indent="-285750" defTabSz="571500">
              <a:buFont typeface="Arial" pitchFamily="34" charset="0"/>
              <a:buChar char="•"/>
            </a:pPr>
            <a:r>
              <a:rPr lang="en-US" sz="1400" dirty="0"/>
              <a:t>200 million road miles saved</a:t>
            </a:r>
          </a:p>
          <a:p>
            <a:pPr marL="285750" indent="-285750" algn="l">
              <a:buFont typeface="Arial" pitchFamily="34" charset="0"/>
              <a:buChar char="•"/>
            </a:pPr>
            <a:r>
              <a:rPr lang="en-US" sz="2400" i="1" dirty="0" smtClean="0"/>
              <a:t>Land Use</a:t>
            </a:r>
          </a:p>
          <a:p>
            <a:pPr marL="914400" algn="l"/>
            <a:r>
              <a:rPr lang="en-US" sz="1400" dirty="0" smtClean="0"/>
              <a:t>- </a:t>
            </a:r>
            <a:r>
              <a:rPr lang="en-US" sz="1400" dirty="0" err="1" smtClean="0"/>
              <a:t>EcoNodes</a:t>
            </a:r>
            <a:r>
              <a:rPr lang="en-US" sz="1400" dirty="0" smtClean="0"/>
              <a:t>, CPFs, gathering system, HZ wells = 80%+ land use reduction compared to historic</a:t>
            </a:r>
          </a:p>
          <a:p>
            <a:pPr marL="285750" indent="-285750" algn="l">
              <a:buFont typeface="Arial" pitchFamily="34" charset="0"/>
              <a:buChar char="•"/>
            </a:pPr>
            <a:r>
              <a:rPr lang="en-US" sz="2400" i="1" dirty="0" smtClean="0"/>
              <a:t>Water Use</a:t>
            </a:r>
            <a:r>
              <a:rPr lang="en-US" sz="2400" dirty="0" smtClean="0"/>
              <a:t/>
            </a:r>
            <a:br>
              <a:rPr lang="en-US" sz="2400" dirty="0" smtClean="0"/>
            </a:br>
            <a:r>
              <a:rPr lang="en-US" dirty="0" smtClean="0"/>
              <a:t>	</a:t>
            </a:r>
            <a:r>
              <a:rPr lang="en-US" sz="1400" dirty="0" smtClean="0"/>
              <a:t>- Ponds and pipes to transfer water, not trucks</a:t>
            </a:r>
            <a:br>
              <a:rPr lang="en-US" sz="1400" dirty="0" smtClean="0"/>
            </a:br>
            <a:r>
              <a:rPr lang="en-US" sz="1400" dirty="0" smtClean="0"/>
              <a:t>	- Non-tributary ground water</a:t>
            </a:r>
            <a:br>
              <a:rPr lang="en-US" sz="1400" dirty="0" smtClean="0"/>
            </a:br>
            <a:r>
              <a:rPr lang="en-US" sz="1400" dirty="0" smtClean="0"/>
              <a:t>	- Recycled </a:t>
            </a:r>
            <a:r>
              <a:rPr lang="en-US" sz="1400" dirty="0" err="1" smtClean="0"/>
              <a:t>frac</a:t>
            </a:r>
            <a:r>
              <a:rPr lang="en-US" sz="1400" dirty="0" smtClean="0"/>
              <a:t>/</a:t>
            </a:r>
            <a:r>
              <a:rPr lang="en-US" sz="1400" dirty="0" err="1" smtClean="0"/>
              <a:t>flowback</a:t>
            </a:r>
            <a:r>
              <a:rPr lang="en-US" sz="1400" dirty="0" smtClean="0"/>
              <a:t> water</a:t>
            </a:r>
            <a:br>
              <a:rPr lang="en-US" sz="1400" dirty="0" smtClean="0"/>
            </a:br>
            <a:endParaRPr lang="en-US" sz="1400" dirty="0" smtClean="0"/>
          </a:p>
          <a:p>
            <a:pPr marL="285750" indent="-285750" algn="l">
              <a:buFont typeface="Arial" pitchFamily="34" charset="0"/>
              <a:buChar char="•"/>
            </a:pPr>
            <a:endParaRPr lang="en-US" dirty="0"/>
          </a:p>
        </p:txBody>
      </p:sp>
      <p:sp>
        <p:nvSpPr>
          <p:cNvPr id="5" name="Title 1"/>
          <p:cNvSpPr>
            <a:spLocks noGrp="1"/>
          </p:cNvSpPr>
          <p:nvPr>
            <p:ph type="title"/>
          </p:nvPr>
        </p:nvSpPr>
        <p:spPr>
          <a:xfrm>
            <a:off x="609600" y="76200"/>
            <a:ext cx="9555480" cy="914400"/>
          </a:xfrm>
        </p:spPr>
        <p:txBody>
          <a:bodyPr/>
          <a:lstStyle/>
          <a:p>
            <a:r>
              <a:rPr lang="en-US" sz="2400" dirty="0" smtClean="0"/>
              <a:t>Reducing Our Environmental Footprint</a:t>
            </a:r>
            <a:r>
              <a:rPr lang="en-US" dirty="0" smtClean="0"/>
              <a:t/>
            </a:r>
            <a:br>
              <a:rPr lang="en-US" dirty="0" smtClean="0"/>
            </a:br>
            <a:r>
              <a:rPr lang="en-US" sz="1400" b="0" i="1" dirty="0"/>
              <a:t>A</a:t>
            </a:r>
            <a:r>
              <a:rPr lang="en-US" sz="1400" b="0" i="1" dirty="0" smtClean="0"/>
              <a:t>dditional Benefits of Integrated Design – </a:t>
            </a:r>
            <a:r>
              <a:rPr lang="en-US" sz="1400" b="0" i="1" dirty="0" err="1"/>
              <a:t>E</a:t>
            </a:r>
            <a:r>
              <a:rPr lang="en-US" sz="1400" b="0" i="1" dirty="0" err="1" smtClean="0"/>
              <a:t>coNodes</a:t>
            </a:r>
            <a:r>
              <a:rPr lang="en-US" sz="1400" b="0" i="1" dirty="0" smtClean="0"/>
              <a:t> Improve Air Quality and Truck Traffic</a:t>
            </a:r>
            <a:endParaRPr lang="en-US" sz="1400" b="0" i="1" dirty="0"/>
          </a:p>
        </p:txBody>
      </p:sp>
    </p:spTree>
    <p:extLst>
      <p:ext uri="{BB962C8B-B14F-4D97-AF65-F5344CB8AC3E}">
        <p14:creationId xmlns:p14="http://schemas.microsoft.com/office/powerpoint/2010/main" val="3324615105"/>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76600" y="0"/>
            <a:ext cx="3218793" cy="990600"/>
          </a:xfrm>
        </p:spPr>
        <p:txBody>
          <a:bodyPr/>
          <a:lstStyle/>
          <a:p>
            <a:pPr algn="ctr"/>
            <a:r>
              <a:rPr lang="en-US" dirty="0" smtClean="0"/>
              <a:t>QUESTIONS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219075"/>
            <a:ext cx="3048000" cy="2033016"/>
          </a:xfrm>
          <a:prstGeom prst="rect">
            <a:avLst/>
          </a:prstGeom>
          <a:effectLst>
            <a:softEdge rad="63500"/>
          </a:effectLst>
          <a:scene3d>
            <a:camera prst="orthographicFront"/>
            <a:lightRig rig="threePt" dir="t"/>
          </a:scene3d>
          <a:sp3d>
            <a:bevelT prst="angle"/>
          </a:sp3d>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3048000" cy="2033016"/>
          </a:xfrm>
          <a:prstGeom prst="rect">
            <a:avLst/>
          </a:prstGeom>
          <a:effectLst>
            <a:softEdge rad="63500"/>
          </a:effectLst>
          <a:scene3d>
            <a:camera prst="orthographicFront"/>
            <a:lightRig rig="threePt" dir="t"/>
          </a:scene3d>
          <a:sp3d>
            <a:bevelT prst="angle"/>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3201416"/>
            <a:ext cx="2033016" cy="3048000"/>
          </a:xfrm>
          <a:prstGeom prst="rect">
            <a:avLst/>
          </a:prstGeom>
          <a:effectLst>
            <a:softEdge rad="63500"/>
          </a:effectLst>
          <a:scene3d>
            <a:camera prst="orthographicFront"/>
            <a:lightRig rig="threePt" dir="t"/>
          </a:scene3d>
          <a:sp3d>
            <a:bevelT prst="angle"/>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2031644"/>
            <a:ext cx="4114800" cy="2744572"/>
          </a:xfrm>
          <a:prstGeom prst="rect">
            <a:avLst/>
          </a:prstGeom>
          <a:effectLst>
            <a:softEdge rad="63500"/>
          </a:effectLst>
          <a:scene3d>
            <a:camera prst="orthographicFront"/>
            <a:lightRig rig="threePt" dir="t"/>
          </a:scene3d>
          <a:sp3d>
            <a:bevelT prst="angle"/>
          </a:sp3d>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81475"/>
            <a:ext cx="3533532" cy="2356866"/>
          </a:xfrm>
          <a:prstGeom prst="rect">
            <a:avLst/>
          </a:prstGeom>
          <a:effectLst>
            <a:softEdge rad="63500"/>
          </a:effectLst>
          <a:scene3d>
            <a:camera prst="orthographicFront"/>
            <a:lightRig rig="threePt" dir="t"/>
          </a:scene3d>
          <a:sp3d>
            <a:bevelT prst="angle"/>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1600" y="3899916"/>
            <a:ext cx="2627586" cy="1752600"/>
          </a:xfrm>
          <a:prstGeom prst="rect">
            <a:avLst/>
          </a:prstGeom>
          <a:effectLst>
            <a:softEdge rad="63500"/>
          </a:effectLst>
          <a:scene3d>
            <a:camera prst="orthographicFront"/>
            <a:lightRig rig="threePt" dir="t"/>
          </a:scene3d>
          <a:sp3d>
            <a:bevelT prst="angle"/>
          </a:sp3d>
        </p:spPr>
      </p:pic>
    </p:spTree>
    <p:extLst>
      <p:ext uri="{BB962C8B-B14F-4D97-AF65-F5344CB8AC3E}">
        <p14:creationId xmlns:p14="http://schemas.microsoft.com/office/powerpoint/2010/main" val="1488198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10000" y="3276600"/>
            <a:ext cx="5029200" cy="954107"/>
          </a:xfrm>
          <a:prstGeom prst="rect">
            <a:avLst/>
          </a:prstGeom>
        </p:spPr>
        <p:txBody>
          <a:bodyPr>
            <a:spAutoFit/>
          </a:bodyPr>
          <a:lstStyle/>
          <a:p>
            <a:r>
              <a:rPr lang="en-US" sz="2800" b="1" i="1" dirty="0">
                <a:latin typeface="Arial Narrow" pitchFamily="34" charset="0"/>
              </a:rPr>
              <a:t>Energizing the World, </a:t>
            </a:r>
          </a:p>
          <a:p>
            <a:r>
              <a:rPr lang="en-US" sz="2800" b="1" i="1" dirty="0">
                <a:latin typeface="Arial Narrow" pitchFamily="34" charset="0"/>
              </a:rPr>
              <a:t>Bettering People’s Lives</a:t>
            </a:r>
            <a:r>
              <a:rPr lang="en-US" sz="2000" b="1" i="1" baseline="46000" dirty="0">
                <a:latin typeface="Arial Narrow" pitchFamily="34" charset="0"/>
              </a:rPr>
              <a:t>®</a:t>
            </a:r>
            <a:endParaRPr lang="en-US" sz="2800" b="1" i="1" baseline="46000" dirty="0">
              <a:latin typeface="Arial Narrow" pitchFamily="34" charset="0"/>
            </a:endParaRPr>
          </a:p>
        </p:txBody>
      </p:sp>
    </p:spTree>
    <p:extLst>
      <p:ext uri="{BB962C8B-B14F-4D97-AF65-F5344CB8AC3E}">
        <p14:creationId xmlns:p14="http://schemas.microsoft.com/office/powerpoint/2010/main" val="10965550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85"/>
            <a:ext cx="9525000" cy="1034785"/>
          </a:xfrm>
        </p:spPr>
        <p:txBody>
          <a:bodyPr>
            <a:normAutofit/>
          </a:bodyPr>
          <a:lstStyle/>
          <a:p>
            <a:r>
              <a:rPr lang="en-US" sz="2800" b="1" dirty="0" smtClean="0"/>
              <a:t>Agenda</a:t>
            </a:r>
            <a:endParaRPr lang="en-US" sz="2800" b="1" dirty="0"/>
          </a:p>
        </p:txBody>
      </p:sp>
      <p:sp>
        <p:nvSpPr>
          <p:cNvPr id="3" name="Content Placeholder 2"/>
          <p:cNvSpPr>
            <a:spLocks noGrp="1"/>
          </p:cNvSpPr>
          <p:nvPr>
            <p:ph idx="1"/>
          </p:nvPr>
        </p:nvSpPr>
        <p:spPr>
          <a:xfrm>
            <a:off x="457200" y="1143000"/>
            <a:ext cx="8747284" cy="5328685"/>
          </a:xfrm>
        </p:spPr>
        <p:txBody>
          <a:bodyPr>
            <a:normAutofit fontScale="62500" lnSpcReduction="20000"/>
          </a:bodyPr>
          <a:lstStyle/>
          <a:p>
            <a:pPr>
              <a:lnSpc>
                <a:spcPct val="120000"/>
              </a:lnSpc>
              <a:spcBef>
                <a:spcPts val="0"/>
              </a:spcBef>
              <a:spcAft>
                <a:spcPts val="600"/>
              </a:spcAft>
            </a:pPr>
            <a:r>
              <a:rPr lang="en-US" sz="2900" dirty="0" smtClean="0"/>
              <a:t>Noble Energy’s Portfolio and Operations</a:t>
            </a:r>
          </a:p>
          <a:p>
            <a:pPr>
              <a:lnSpc>
                <a:spcPct val="120000"/>
              </a:lnSpc>
              <a:spcBef>
                <a:spcPts val="0"/>
              </a:spcBef>
              <a:spcAft>
                <a:spcPts val="600"/>
              </a:spcAft>
            </a:pPr>
            <a:endParaRPr lang="en-US" sz="2600" dirty="0" smtClean="0"/>
          </a:p>
          <a:p>
            <a:pPr>
              <a:lnSpc>
                <a:spcPct val="120000"/>
              </a:lnSpc>
              <a:spcBef>
                <a:spcPts val="0"/>
              </a:spcBef>
              <a:spcAft>
                <a:spcPts val="600"/>
              </a:spcAft>
            </a:pPr>
            <a:r>
              <a:rPr lang="en-US" sz="2900" dirty="0" smtClean="0"/>
              <a:t>Denver-Julesberg Basin – a transformation for Colorado</a:t>
            </a:r>
          </a:p>
          <a:p>
            <a:pPr marL="746125" lvl="1" indent="-285750">
              <a:lnSpc>
                <a:spcPct val="120000"/>
              </a:lnSpc>
              <a:spcBef>
                <a:spcPts val="0"/>
              </a:spcBef>
              <a:spcAft>
                <a:spcPts val="600"/>
              </a:spcAft>
            </a:pPr>
            <a:r>
              <a:rPr lang="en-US" sz="2300" b="0" dirty="0" smtClean="0"/>
              <a:t>What’s new and what’s at stake</a:t>
            </a:r>
          </a:p>
          <a:p>
            <a:pPr>
              <a:lnSpc>
                <a:spcPct val="120000"/>
              </a:lnSpc>
              <a:spcBef>
                <a:spcPts val="0"/>
              </a:spcBef>
              <a:spcAft>
                <a:spcPts val="600"/>
              </a:spcAft>
            </a:pPr>
            <a:endParaRPr lang="en-US" sz="2300" dirty="0" smtClean="0"/>
          </a:p>
          <a:p>
            <a:pPr>
              <a:lnSpc>
                <a:spcPct val="120000"/>
              </a:lnSpc>
              <a:spcBef>
                <a:spcPts val="0"/>
              </a:spcBef>
              <a:spcAft>
                <a:spcPts val="600"/>
              </a:spcAft>
            </a:pPr>
            <a:r>
              <a:rPr lang="en-US" sz="2900" dirty="0" smtClean="0"/>
              <a:t>The Basics of Oil and Natural Gas Development</a:t>
            </a:r>
          </a:p>
          <a:p>
            <a:pPr marL="746125" lvl="1" indent="-285750">
              <a:lnSpc>
                <a:spcPct val="120000"/>
              </a:lnSpc>
              <a:spcBef>
                <a:spcPts val="0"/>
              </a:spcBef>
              <a:spcAft>
                <a:spcPts val="600"/>
              </a:spcAft>
            </a:pPr>
            <a:r>
              <a:rPr lang="en-US" sz="2300" b="0" dirty="0" smtClean="0"/>
              <a:t>What are the steps we take to develop Colorado’s energy</a:t>
            </a:r>
          </a:p>
          <a:p>
            <a:pPr>
              <a:lnSpc>
                <a:spcPct val="120000"/>
              </a:lnSpc>
              <a:spcBef>
                <a:spcPts val="0"/>
              </a:spcBef>
              <a:spcAft>
                <a:spcPts val="600"/>
              </a:spcAft>
            </a:pPr>
            <a:endParaRPr lang="en-US" sz="2300" dirty="0" smtClean="0"/>
          </a:p>
          <a:p>
            <a:pPr>
              <a:lnSpc>
                <a:spcPct val="120000"/>
              </a:lnSpc>
              <a:spcBef>
                <a:spcPts val="0"/>
              </a:spcBef>
              <a:spcAft>
                <a:spcPts val="600"/>
              </a:spcAft>
            </a:pPr>
            <a:r>
              <a:rPr lang="en-US" sz="2900" dirty="0" smtClean="0"/>
              <a:t>Reducing our Environmental Footprint</a:t>
            </a:r>
          </a:p>
          <a:p>
            <a:pPr marL="746125" lvl="1" indent="-285750">
              <a:lnSpc>
                <a:spcPct val="120000"/>
              </a:lnSpc>
              <a:spcBef>
                <a:spcPts val="0"/>
              </a:spcBef>
              <a:spcAft>
                <a:spcPts val="600"/>
              </a:spcAft>
            </a:pPr>
            <a:r>
              <a:rPr lang="en-US" sz="2300" b="0" dirty="0"/>
              <a:t>Protecting water quality and minimizing water use</a:t>
            </a:r>
          </a:p>
          <a:p>
            <a:pPr marL="746125" lvl="1" indent="-285750">
              <a:lnSpc>
                <a:spcPct val="120000"/>
              </a:lnSpc>
              <a:spcBef>
                <a:spcPts val="0"/>
              </a:spcBef>
              <a:spcAft>
                <a:spcPts val="600"/>
              </a:spcAft>
            </a:pPr>
            <a:r>
              <a:rPr lang="en-US" sz="2300" b="0" dirty="0"/>
              <a:t>Protecting the air</a:t>
            </a:r>
          </a:p>
          <a:p>
            <a:pPr marL="746125" lvl="1" indent="-285750">
              <a:lnSpc>
                <a:spcPct val="120000"/>
              </a:lnSpc>
              <a:spcBef>
                <a:spcPts val="0"/>
              </a:spcBef>
              <a:spcAft>
                <a:spcPts val="600"/>
              </a:spcAft>
            </a:pPr>
            <a:r>
              <a:rPr lang="en-US" sz="2300" b="0" dirty="0" smtClean="0"/>
              <a:t>Protecting the land and working with our surface owners</a:t>
            </a:r>
          </a:p>
          <a:p>
            <a:pPr>
              <a:lnSpc>
                <a:spcPct val="120000"/>
              </a:lnSpc>
              <a:spcBef>
                <a:spcPts val="0"/>
              </a:spcBef>
              <a:spcAft>
                <a:spcPts val="600"/>
              </a:spcAft>
            </a:pPr>
            <a:endParaRPr lang="en-US" sz="2300" dirty="0" smtClean="0"/>
          </a:p>
          <a:p>
            <a:pPr>
              <a:lnSpc>
                <a:spcPct val="120000"/>
              </a:lnSpc>
              <a:spcBef>
                <a:spcPts val="0"/>
              </a:spcBef>
              <a:spcAft>
                <a:spcPts val="600"/>
              </a:spcAft>
            </a:pPr>
            <a:r>
              <a:rPr lang="en-US" sz="2900" dirty="0" err="1" smtClean="0"/>
              <a:t>EcoNodes</a:t>
            </a:r>
            <a:r>
              <a:rPr lang="en-US" sz="2900" dirty="0" smtClean="0"/>
              <a:t> and Field Design Are Revolutionizing the DJ Basin</a:t>
            </a:r>
          </a:p>
          <a:p>
            <a:pPr marL="746125" lvl="1" indent="-285750">
              <a:lnSpc>
                <a:spcPct val="120000"/>
              </a:lnSpc>
              <a:spcBef>
                <a:spcPts val="0"/>
              </a:spcBef>
              <a:spcAft>
                <a:spcPts val="600"/>
              </a:spcAft>
            </a:pPr>
            <a:r>
              <a:rPr lang="en-US" sz="2300" b="0" dirty="0" smtClean="0"/>
              <a:t>How </a:t>
            </a:r>
            <a:r>
              <a:rPr lang="en-US" sz="2300" b="0" dirty="0" err="1" smtClean="0"/>
              <a:t>EcoNodes</a:t>
            </a:r>
            <a:r>
              <a:rPr lang="en-US" sz="2300" b="0" dirty="0" smtClean="0"/>
              <a:t> and Centralized Processing Facilities Will Improve Performance</a:t>
            </a:r>
          </a:p>
          <a:p>
            <a:pPr marL="746125" lvl="1" indent="-285750">
              <a:lnSpc>
                <a:spcPct val="120000"/>
              </a:lnSpc>
              <a:spcBef>
                <a:spcPts val="0"/>
              </a:spcBef>
              <a:spcAft>
                <a:spcPts val="600"/>
              </a:spcAft>
            </a:pPr>
            <a:r>
              <a:rPr lang="en-US" sz="2300" b="0" dirty="0" smtClean="0"/>
              <a:t>The Wells Ranch Example</a:t>
            </a:r>
          </a:p>
          <a:p>
            <a:pPr>
              <a:lnSpc>
                <a:spcPct val="120000"/>
              </a:lnSpc>
              <a:spcBef>
                <a:spcPts val="0"/>
              </a:spcBef>
              <a:spcAft>
                <a:spcPts val="600"/>
              </a:spcAft>
            </a:pPr>
            <a:endParaRPr lang="en-US" sz="2300" dirty="0" smtClean="0"/>
          </a:p>
          <a:p>
            <a:endParaRPr lang="en-US" sz="2400" dirty="0" smtClean="0"/>
          </a:p>
          <a:p>
            <a:endParaRPr lang="en-US" sz="2400" dirty="0"/>
          </a:p>
        </p:txBody>
      </p:sp>
    </p:spTree>
    <p:extLst>
      <p:ext uri="{BB962C8B-B14F-4D97-AF65-F5344CB8AC3E}">
        <p14:creationId xmlns:p14="http://schemas.microsoft.com/office/powerpoint/2010/main" val="2088450295"/>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1" name="Picture 4" descr="world map flat tan gray line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18" t="1019" r="2272" b="21834"/>
          <a:stretch>
            <a:fillRect/>
          </a:stretch>
        </p:blipFill>
        <p:spPr bwMode="auto">
          <a:xfrm>
            <a:off x="925513" y="1998436"/>
            <a:ext cx="895477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4306234" y="4572000"/>
            <a:ext cx="1374901" cy="1139838"/>
            <a:chOff x="4306234" y="4572000"/>
            <a:chExt cx="1374901" cy="1139838"/>
          </a:xfrm>
        </p:grpSpPr>
        <p:sp>
          <p:nvSpPr>
            <p:cNvPr id="4131" name="Line 6"/>
            <p:cNvSpPr>
              <a:spLocks noChangeShapeType="1"/>
            </p:cNvSpPr>
            <p:nvPr/>
          </p:nvSpPr>
          <p:spPr bwMode="auto">
            <a:xfrm flipH="1">
              <a:off x="4989027" y="4806951"/>
              <a:ext cx="284639" cy="501174"/>
            </a:xfrm>
            <a:prstGeom prst="line">
              <a:avLst/>
            </a:prstGeom>
            <a:noFill/>
            <a:ln w="15875">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smtClean="0">
                <a:solidFill>
                  <a:srgbClr val="000000"/>
                </a:solidFill>
                <a:latin typeface="Arial" pitchFamily="34" charset="0"/>
              </a:endParaRPr>
            </a:p>
          </p:txBody>
        </p:sp>
        <p:sp>
          <p:nvSpPr>
            <p:cNvPr id="4132" name="AutoShape 10"/>
            <p:cNvSpPr>
              <a:spLocks noChangeArrowheads="1"/>
            </p:cNvSpPr>
            <p:nvPr/>
          </p:nvSpPr>
          <p:spPr bwMode="auto">
            <a:xfrm>
              <a:off x="4306234" y="5272101"/>
              <a:ext cx="1374901" cy="439737"/>
            </a:xfrm>
            <a:prstGeom prst="roundRect">
              <a:avLst>
                <a:gd name="adj" fmla="val 16667"/>
              </a:avLst>
            </a:prstGeom>
            <a:solidFill>
              <a:srgbClr val="FF0000"/>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b="1" smtClean="0">
                  <a:solidFill>
                    <a:srgbClr val="FFFFFF"/>
                  </a:solidFill>
                  <a:latin typeface="Tahoma" pitchFamily="34" charset="0"/>
                </a:rPr>
                <a:t>Equatorial Guinea</a:t>
              </a:r>
            </a:p>
            <a:p>
              <a:pPr algn="ctr"/>
              <a:r>
                <a:rPr lang="en-US" sz="1000" b="1" smtClean="0">
                  <a:solidFill>
                    <a:srgbClr val="FFFFFF"/>
                  </a:solidFill>
                  <a:latin typeface="Tahoma" pitchFamily="34" charset="0"/>
                </a:rPr>
                <a:t>Cameroon</a:t>
              </a:r>
            </a:p>
          </p:txBody>
        </p:sp>
        <p:sp>
          <p:nvSpPr>
            <p:cNvPr id="1558551" name="AutoShape 23"/>
            <p:cNvSpPr>
              <a:spLocks noChangeArrowheads="1"/>
            </p:cNvSpPr>
            <p:nvPr/>
          </p:nvSpPr>
          <p:spPr bwMode="auto">
            <a:xfrm>
              <a:off x="5149693" y="4572000"/>
              <a:ext cx="412907" cy="455136"/>
            </a:xfrm>
            <a:prstGeom prst="star5">
              <a:avLst/>
            </a:prstGeom>
            <a:solidFill>
              <a:srgbClr val="FF0000"/>
            </a:solidFill>
            <a:ln>
              <a:noFill/>
            </a:ln>
            <a:effectLst/>
            <a:extLs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defRPr/>
              </a:pPr>
              <a:endParaRPr lang="en-US" sz="1200" b="1">
                <a:solidFill>
                  <a:srgbClr val="000000"/>
                </a:solidFill>
                <a:latin typeface="Arial" pitchFamily="34" charset="0"/>
              </a:endParaRPr>
            </a:p>
          </p:txBody>
        </p:sp>
      </p:grpSp>
      <p:grpSp>
        <p:nvGrpSpPr>
          <p:cNvPr id="3" name="Group 2"/>
          <p:cNvGrpSpPr/>
          <p:nvPr/>
        </p:nvGrpSpPr>
        <p:grpSpPr>
          <a:xfrm>
            <a:off x="5791201" y="3657600"/>
            <a:ext cx="1927224" cy="792166"/>
            <a:chOff x="5791201" y="3657600"/>
            <a:chExt cx="1927224" cy="792166"/>
          </a:xfrm>
        </p:grpSpPr>
        <p:sp>
          <p:nvSpPr>
            <p:cNvPr id="4128" name="Line 7"/>
            <p:cNvSpPr>
              <a:spLocks noChangeShapeType="1"/>
            </p:cNvSpPr>
            <p:nvPr/>
          </p:nvSpPr>
          <p:spPr bwMode="auto">
            <a:xfrm flipH="1" flipV="1">
              <a:off x="6071712" y="3898903"/>
              <a:ext cx="558800" cy="261938"/>
            </a:xfrm>
            <a:prstGeom prst="line">
              <a:avLst/>
            </a:prstGeom>
            <a:noFill/>
            <a:ln w="15875">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smtClean="0">
                <a:solidFill>
                  <a:srgbClr val="000000"/>
                </a:solidFill>
                <a:latin typeface="Arial" pitchFamily="34" charset="0"/>
              </a:endParaRPr>
            </a:p>
          </p:txBody>
        </p:sp>
        <p:sp>
          <p:nvSpPr>
            <p:cNvPr id="4129" name="AutoShape 11"/>
            <p:cNvSpPr>
              <a:spLocks noChangeArrowheads="1"/>
            </p:cNvSpPr>
            <p:nvPr/>
          </p:nvSpPr>
          <p:spPr bwMode="auto">
            <a:xfrm>
              <a:off x="6647974" y="4010028"/>
              <a:ext cx="1070451" cy="439738"/>
            </a:xfrm>
            <a:prstGeom prst="roundRect">
              <a:avLst>
                <a:gd name="adj" fmla="val 16667"/>
              </a:avLst>
            </a:prstGeom>
            <a:solidFill>
              <a:srgbClr val="FF0000"/>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b="1" dirty="0" smtClean="0">
                  <a:solidFill>
                    <a:srgbClr val="FFFFFF"/>
                  </a:solidFill>
                  <a:latin typeface="Tahoma" pitchFamily="34" charset="0"/>
                </a:rPr>
                <a:t>Israel</a:t>
              </a:r>
            </a:p>
            <a:p>
              <a:pPr algn="ctr"/>
              <a:r>
                <a:rPr lang="en-US" sz="1000" b="1" dirty="0" smtClean="0">
                  <a:solidFill>
                    <a:srgbClr val="FFFFFF"/>
                  </a:solidFill>
                  <a:latin typeface="Tahoma" pitchFamily="34" charset="0"/>
                </a:rPr>
                <a:t>Cyprus</a:t>
              </a:r>
            </a:p>
          </p:txBody>
        </p:sp>
        <p:sp>
          <p:nvSpPr>
            <p:cNvPr id="1558552" name="AutoShape 24"/>
            <p:cNvSpPr>
              <a:spLocks noChangeArrowheads="1"/>
            </p:cNvSpPr>
            <p:nvPr/>
          </p:nvSpPr>
          <p:spPr bwMode="auto">
            <a:xfrm>
              <a:off x="5791201" y="3657600"/>
              <a:ext cx="385286" cy="349251"/>
            </a:xfrm>
            <a:prstGeom prst="star5">
              <a:avLst/>
            </a:prstGeom>
            <a:solidFill>
              <a:srgbClr val="FF0000"/>
            </a:solidFill>
            <a:ln>
              <a:noFill/>
            </a:ln>
            <a:effectLst/>
            <a:extLs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defRPr/>
              </a:pPr>
              <a:endParaRPr lang="en-US" sz="1200" b="1">
                <a:solidFill>
                  <a:srgbClr val="000000"/>
                </a:solidFill>
                <a:latin typeface="Arial" pitchFamily="34" charset="0"/>
              </a:endParaRPr>
            </a:p>
          </p:txBody>
        </p:sp>
      </p:grpSp>
      <p:grpSp>
        <p:nvGrpSpPr>
          <p:cNvPr id="4125" name="Group 2"/>
          <p:cNvGrpSpPr>
            <a:grpSpLocks/>
          </p:cNvGrpSpPr>
          <p:nvPr/>
        </p:nvGrpSpPr>
        <p:grpSpPr bwMode="auto">
          <a:xfrm>
            <a:off x="7745783" y="1146175"/>
            <a:ext cx="983138" cy="814388"/>
            <a:chOff x="477838" y="4806950"/>
            <a:chExt cx="893762" cy="814388"/>
          </a:xfrm>
        </p:grpSpPr>
        <p:sp>
          <p:nvSpPr>
            <p:cNvPr id="4126" name="AutoShape 10"/>
            <p:cNvSpPr>
              <a:spLocks noChangeArrowheads="1"/>
            </p:cNvSpPr>
            <p:nvPr/>
          </p:nvSpPr>
          <p:spPr bwMode="auto">
            <a:xfrm>
              <a:off x="477838" y="5272088"/>
              <a:ext cx="893762" cy="349250"/>
            </a:xfrm>
            <a:prstGeom prst="roundRect">
              <a:avLst>
                <a:gd name="adj" fmla="val 16667"/>
              </a:avLst>
            </a:prstGeom>
            <a:solidFill>
              <a:srgbClr val="00B050"/>
            </a:solidFill>
            <a:ln w="6350" algn="ctr">
              <a:solidFill>
                <a:schemeClr val="bg1"/>
              </a:solidFill>
              <a:round/>
              <a:headEnd/>
              <a:tailEnd/>
            </a:ln>
          </p:spPr>
          <p:txBody>
            <a:bodyPr wrap="none" anchor="ctr"/>
            <a:lstStyle/>
            <a:p>
              <a:pPr algn="ctr"/>
              <a:r>
                <a:rPr lang="en-US" sz="900" b="1" smtClean="0">
                  <a:solidFill>
                    <a:srgbClr val="FFFFFF"/>
                  </a:solidFill>
                  <a:latin typeface="Tahoma" pitchFamily="34" charset="0"/>
                </a:rPr>
                <a:t>New Ventures</a:t>
              </a:r>
            </a:p>
          </p:txBody>
        </p:sp>
        <p:sp>
          <p:nvSpPr>
            <p:cNvPr id="4127" name="AutoShape 10"/>
            <p:cNvSpPr>
              <a:spLocks noChangeArrowheads="1"/>
            </p:cNvSpPr>
            <p:nvPr/>
          </p:nvSpPr>
          <p:spPr bwMode="auto">
            <a:xfrm>
              <a:off x="477838" y="4806950"/>
              <a:ext cx="893762" cy="349250"/>
            </a:xfrm>
            <a:prstGeom prst="roundRect">
              <a:avLst>
                <a:gd name="adj" fmla="val 16667"/>
              </a:avLst>
            </a:prstGeom>
            <a:solidFill>
              <a:srgbClr val="FF0000"/>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900" b="1" smtClean="0">
                  <a:solidFill>
                    <a:srgbClr val="FFFFFF"/>
                  </a:solidFill>
                  <a:latin typeface="Tahoma" pitchFamily="34" charset="0"/>
                </a:rPr>
                <a:t>Core Areas</a:t>
              </a:r>
            </a:p>
          </p:txBody>
        </p:sp>
      </p:grpSp>
      <p:sp>
        <p:nvSpPr>
          <p:cNvPr id="4099" name="Slide Number Placeholder 3"/>
          <p:cNvSpPr>
            <a:spLocks noGrp="1"/>
          </p:cNvSpPr>
          <p:nvPr>
            <p:ph type="sldNum" sz="quarter" idx="10"/>
          </p:nvPr>
        </p:nvSpPr>
        <p:spPr>
          <a:noFill/>
        </p:spPr>
        <p:txBody>
          <a:bodyPr/>
          <a:lstStyle>
            <a:lvl1pPr eaLnBrk="0" hangingPunct="0">
              <a:defRPr sz="1200" b="1">
                <a:solidFill>
                  <a:schemeClr val="tx1"/>
                </a:solidFill>
                <a:latin typeface="Arial" pitchFamily="34" charset="0"/>
              </a:defRPr>
            </a:lvl1pPr>
            <a:lvl2pPr marL="742950" indent="-285750" eaLnBrk="0" hangingPunct="0">
              <a:defRPr sz="1200" b="1">
                <a:solidFill>
                  <a:schemeClr val="tx1"/>
                </a:solidFill>
                <a:latin typeface="Arial" pitchFamily="34" charset="0"/>
              </a:defRPr>
            </a:lvl2pPr>
            <a:lvl3pPr marL="1143000" indent="-228600" eaLnBrk="0" hangingPunct="0">
              <a:defRPr sz="1200" b="1">
                <a:solidFill>
                  <a:schemeClr val="tx1"/>
                </a:solidFill>
                <a:latin typeface="Arial" pitchFamily="34" charset="0"/>
              </a:defRPr>
            </a:lvl3pPr>
            <a:lvl4pPr marL="1600200" indent="-228600" eaLnBrk="0" hangingPunct="0">
              <a:defRPr sz="1200" b="1">
                <a:solidFill>
                  <a:schemeClr val="tx1"/>
                </a:solidFill>
                <a:latin typeface="Arial" pitchFamily="34" charset="0"/>
              </a:defRPr>
            </a:lvl4pPr>
            <a:lvl5pPr marL="2057400" indent="-228600" eaLnBrk="0" hangingPunct="0">
              <a:defRPr sz="1200" b="1">
                <a:solidFill>
                  <a:schemeClr val="tx1"/>
                </a:solidFill>
                <a:latin typeface="Arial" pitchFamily="34" charset="0"/>
              </a:defRPr>
            </a:lvl5pPr>
            <a:lvl6pPr marL="2514600" indent="-228600" algn="ctr" eaLnBrk="0" fontAlgn="base" hangingPunct="0">
              <a:spcBef>
                <a:spcPct val="0"/>
              </a:spcBef>
              <a:spcAft>
                <a:spcPct val="0"/>
              </a:spcAft>
              <a:defRPr sz="1200" b="1">
                <a:solidFill>
                  <a:schemeClr val="tx1"/>
                </a:solidFill>
                <a:latin typeface="Arial" pitchFamily="34" charset="0"/>
              </a:defRPr>
            </a:lvl6pPr>
            <a:lvl7pPr marL="2971800" indent="-228600" algn="ctr" eaLnBrk="0" fontAlgn="base" hangingPunct="0">
              <a:spcBef>
                <a:spcPct val="0"/>
              </a:spcBef>
              <a:spcAft>
                <a:spcPct val="0"/>
              </a:spcAft>
              <a:defRPr sz="1200" b="1">
                <a:solidFill>
                  <a:schemeClr val="tx1"/>
                </a:solidFill>
                <a:latin typeface="Arial" pitchFamily="34" charset="0"/>
              </a:defRPr>
            </a:lvl7pPr>
            <a:lvl8pPr marL="3429000" indent="-228600" algn="ctr" eaLnBrk="0" fontAlgn="base" hangingPunct="0">
              <a:spcBef>
                <a:spcPct val="0"/>
              </a:spcBef>
              <a:spcAft>
                <a:spcPct val="0"/>
              </a:spcAft>
              <a:defRPr sz="1200" b="1">
                <a:solidFill>
                  <a:schemeClr val="tx1"/>
                </a:solidFill>
                <a:latin typeface="Arial" pitchFamily="34" charset="0"/>
              </a:defRPr>
            </a:lvl8pPr>
            <a:lvl9pPr marL="3886200" indent="-228600" algn="ctr" eaLnBrk="0" fontAlgn="base" hangingPunct="0">
              <a:spcBef>
                <a:spcPct val="0"/>
              </a:spcBef>
              <a:spcAft>
                <a:spcPct val="0"/>
              </a:spcAft>
              <a:defRPr sz="1200" b="1">
                <a:solidFill>
                  <a:schemeClr val="tx1"/>
                </a:solidFill>
                <a:latin typeface="Arial" pitchFamily="34" charset="0"/>
              </a:defRPr>
            </a:lvl9pPr>
          </a:lstStyle>
          <a:p>
            <a:pPr eaLnBrk="1" hangingPunct="1"/>
            <a:fld id="{97238F15-A572-415E-A8BE-A8D9B6CFAE8B}" type="slidenum">
              <a:rPr lang="en-US" b="0" smtClean="0">
                <a:solidFill>
                  <a:srgbClr val="FFFFFF"/>
                </a:solidFill>
                <a:latin typeface="Tahoma" pitchFamily="34" charset="0"/>
              </a:rPr>
              <a:pPr eaLnBrk="1" hangingPunct="1"/>
              <a:t>4</a:t>
            </a:fld>
            <a:endParaRPr lang="en-US" b="0" smtClean="0">
              <a:solidFill>
                <a:srgbClr val="FFFFFF"/>
              </a:solidFill>
              <a:latin typeface="Tahoma" pitchFamily="34" charset="0"/>
            </a:endParaRPr>
          </a:p>
        </p:txBody>
      </p:sp>
      <p:sp>
        <p:nvSpPr>
          <p:cNvPr id="4100" name="Rectangle 2"/>
          <p:cNvSpPr>
            <a:spLocks noGrp="1" noChangeArrowheads="1"/>
          </p:cNvSpPr>
          <p:nvPr>
            <p:ph type="title"/>
          </p:nvPr>
        </p:nvSpPr>
        <p:spPr>
          <a:xfrm>
            <a:off x="586740" y="0"/>
            <a:ext cx="8382000" cy="1123950"/>
          </a:xfrm>
          <a:noFill/>
        </p:spPr>
        <p:txBody>
          <a:bodyPr/>
          <a:lstStyle/>
          <a:p>
            <a:pPr eaLnBrk="1" hangingPunct="1"/>
            <a:r>
              <a:rPr lang="en-US" sz="2700" dirty="0" smtClean="0"/>
              <a:t>Noble Energy Portfolio</a:t>
            </a:r>
            <a:r>
              <a:rPr lang="en-US" dirty="0" smtClean="0"/>
              <a:t/>
            </a:r>
            <a:br>
              <a:rPr lang="en-US" dirty="0" smtClean="0"/>
            </a:br>
            <a:r>
              <a:rPr lang="en-US" sz="1700" b="0" i="1" dirty="0" smtClean="0"/>
              <a:t>Diversified and technically focused </a:t>
            </a:r>
          </a:p>
        </p:txBody>
      </p:sp>
      <p:grpSp>
        <p:nvGrpSpPr>
          <p:cNvPr id="15" name="Group 14"/>
          <p:cNvGrpSpPr/>
          <p:nvPr/>
        </p:nvGrpSpPr>
        <p:grpSpPr>
          <a:xfrm>
            <a:off x="1098392" y="3767138"/>
            <a:ext cx="1923988" cy="439737"/>
            <a:chOff x="1098392" y="3767138"/>
            <a:chExt cx="1923988" cy="439737"/>
          </a:xfrm>
        </p:grpSpPr>
        <p:sp>
          <p:nvSpPr>
            <p:cNvPr id="4135" name="Line 18"/>
            <p:cNvSpPr>
              <a:spLocks noChangeShapeType="1"/>
            </p:cNvSpPr>
            <p:nvPr/>
          </p:nvSpPr>
          <p:spPr bwMode="auto">
            <a:xfrm flipH="1">
              <a:off x="2411572" y="4013200"/>
              <a:ext cx="406876" cy="6350"/>
            </a:xfrm>
            <a:prstGeom prst="line">
              <a:avLst/>
            </a:prstGeom>
            <a:noFill/>
            <a:ln w="15875">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dirty="0" smtClean="0">
                <a:solidFill>
                  <a:srgbClr val="000000"/>
                </a:solidFill>
                <a:latin typeface="Arial" pitchFamily="34" charset="0"/>
              </a:endParaRPr>
            </a:p>
          </p:txBody>
        </p:sp>
        <p:sp>
          <p:nvSpPr>
            <p:cNvPr id="4137" name="AutoShape 20"/>
            <p:cNvSpPr>
              <a:spLocks noChangeArrowheads="1"/>
            </p:cNvSpPr>
            <p:nvPr/>
          </p:nvSpPr>
          <p:spPr bwMode="auto">
            <a:xfrm>
              <a:off x="1098392" y="3767138"/>
              <a:ext cx="1444148" cy="439737"/>
            </a:xfrm>
            <a:prstGeom prst="roundRect">
              <a:avLst>
                <a:gd name="adj" fmla="val 16667"/>
              </a:avLst>
            </a:prstGeom>
            <a:solidFill>
              <a:srgbClr val="FF0000"/>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b="1" dirty="0" smtClean="0">
                  <a:solidFill>
                    <a:srgbClr val="FFFFFF"/>
                  </a:solidFill>
                  <a:latin typeface="Tahoma" pitchFamily="34" charset="0"/>
                </a:rPr>
                <a:t>Deepwater GOM</a:t>
              </a:r>
            </a:p>
          </p:txBody>
        </p:sp>
        <p:sp>
          <p:nvSpPr>
            <p:cNvPr id="1558550" name="AutoShape 22"/>
            <p:cNvSpPr>
              <a:spLocks noChangeArrowheads="1"/>
            </p:cNvSpPr>
            <p:nvPr/>
          </p:nvSpPr>
          <p:spPr bwMode="auto">
            <a:xfrm>
              <a:off x="2640311" y="3812586"/>
              <a:ext cx="382069" cy="378414"/>
            </a:xfrm>
            <a:prstGeom prst="star5">
              <a:avLst/>
            </a:prstGeom>
            <a:solidFill>
              <a:srgbClr val="FF0000"/>
            </a:solidFill>
            <a:ln>
              <a:noFill/>
            </a:ln>
            <a:effectLst/>
            <a:extLs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defRPr/>
              </a:pPr>
              <a:endParaRPr lang="en-US" sz="1200" b="1">
                <a:solidFill>
                  <a:srgbClr val="000000"/>
                </a:solidFill>
                <a:latin typeface="Arial" pitchFamily="34" charset="0"/>
              </a:endParaRPr>
            </a:p>
          </p:txBody>
        </p:sp>
      </p:grpSp>
      <p:grpSp>
        <p:nvGrpSpPr>
          <p:cNvPr id="14" name="Group 13"/>
          <p:cNvGrpSpPr/>
          <p:nvPr/>
        </p:nvGrpSpPr>
        <p:grpSpPr>
          <a:xfrm>
            <a:off x="1779430" y="2971800"/>
            <a:ext cx="1725770" cy="961571"/>
            <a:chOff x="1779430" y="2786064"/>
            <a:chExt cx="1725770" cy="961571"/>
          </a:xfrm>
        </p:grpSpPr>
        <p:sp>
          <p:nvSpPr>
            <p:cNvPr id="4134" name="Line 17"/>
            <p:cNvSpPr>
              <a:spLocks noChangeShapeType="1"/>
            </p:cNvSpPr>
            <p:nvPr/>
          </p:nvSpPr>
          <p:spPr bwMode="auto">
            <a:xfrm flipH="1" flipV="1">
              <a:off x="2282350" y="3162301"/>
              <a:ext cx="363220" cy="333375"/>
            </a:xfrm>
            <a:prstGeom prst="line">
              <a:avLst/>
            </a:prstGeom>
            <a:noFill/>
            <a:ln w="15875">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dirty="0" smtClean="0">
                <a:solidFill>
                  <a:srgbClr val="000000"/>
                </a:solidFill>
                <a:latin typeface="Arial" pitchFamily="34" charset="0"/>
              </a:endParaRPr>
            </a:p>
          </p:txBody>
        </p:sp>
        <p:sp>
          <p:nvSpPr>
            <p:cNvPr id="4136" name="AutoShape 19"/>
            <p:cNvSpPr>
              <a:spLocks noChangeArrowheads="1"/>
            </p:cNvSpPr>
            <p:nvPr/>
          </p:nvSpPr>
          <p:spPr bwMode="auto">
            <a:xfrm>
              <a:off x="1779430" y="2786064"/>
              <a:ext cx="1374298" cy="439737"/>
            </a:xfrm>
            <a:prstGeom prst="roundRect">
              <a:avLst>
                <a:gd name="adj" fmla="val 16667"/>
              </a:avLst>
            </a:prstGeom>
            <a:solidFill>
              <a:srgbClr val="FF0000"/>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b="1" dirty="0" smtClean="0">
                  <a:solidFill>
                    <a:srgbClr val="FFFFFF"/>
                  </a:solidFill>
                  <a:latin typeface="Tahoma" pitchFamily="34" charset="0"/>
                </a:rPr>
                <a:t>Onshore US</a:t>
              </a:r>
            </a:p>
            <a:p>
              <a:pPr algn="ctr"/>
              <a:r>
                <a:rPr lang="en-US" sz="1000" b="1" dirty="0" smtClean="0">
                  <a:solidFill>
                    <a:srgbClr val="FFFFFF"/>
                  </a:solidFill>
                  <a:latin typeface="Tahoma" pitchFamily="34" charset="0"/>
                </a:rPr>
                <a:t>(DJ &amp; Marcellus)</a:t>
              </a:r>
            </a:p>
          </p:txBody>
        </p:sp>
        <p:sp>
          <p:nvSpPr>
            <p:cNvPr id="1558549" name="AutoShape 21"/>
            <p:cNvSpPr>
              <a:spLocks noChangeArrowheads="1"/>
            </p:cNvSpPr>
            <p:nvPr/>
          </p:nvSpPr>
          <p:spPr bwMode="auto">
            <a:xfrm>
              <a:off x="2477930" y="3276600"/>
              <a:ext cx="356234" cy="385703"/>
            </a:xfrm>
            <a:prstGeom prst="star5">
              <a:avLst/>
            </a:prstGeom>
            <a:solidFill>
              <a:srgbClr val="FF0000"/>
            </a:solidFill>
            <a:ln>
              <a:noFill/>
            </a:ln>
            <a:effectLst/>
            <a:extLs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defRPr/>
              </a:pPr>
              <a:endParaRPr lang="en-US" sz="1200" b="1">
                <a:solidFill>
                  <a:srgbClr val="000000"/>
                </a:solidFill>
                <a:latin typeface="Arial" pitchFamily="34" charset="0"/>
              </a:endParaRPr>
            </a:p>
          </p:txBody>
        </p:sp>
        <p:sp>
          <p:nvSpPr>
            <p:cNvPr id="43" name="AutoShape 21"/>
            <p:cNvSpPr>
              <a:spLocks noChangeArrowheads="1"/>
            </p:cNvSpPr>
            <p:nvPr/>
          </p:nvSpPr>
          <p:spPr bwMode="auto">
            <a:xfrm>
              <a:off x="3151250" y="3429000"/>
              <a:ext cx="353950" cy="318635"/>
            </a:xfrm>
            <a:prstGeom prst="star5">
              <a:avLst/>
            </a:prstGeom>
            <a:solidFill>
              <a:srgbClr val="FF0000"/>
            </a:solidFill>
            <a:ln>
              <a:noFill/>
            </a:ln>
            <a:effectLst/>
            <a:extLs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defRPr/>
              </a:pPr>
              <a:endParaRPr lang="en-US" sz="1200" b="1">
                <a:solidFill>
                  <a:srgbClr val="000000"/>
                </a:solidFill>
                <a:latin typeface="Arial" pitchFamily="34" charset="0"/>
              </a:endParaRPr>
            </a:p>
          </p:txBody>
        </p:sp>
        <p:sp>
          <p:nvSpPr>
            <p:cNvPr id="44" name="Line 17"/>
            <p:cNvSpPr>
              <a:spLocks noChangeShapeType="1"/>
            </p:cNvSpPr>
            <p:nvPr/>
          </p:nvSpPr>
          <p:spPr bwMode="auto">
            <a:xfrm flipH="1" flipV="1">
              <a:off x="2374264" y="3225801"/>
              <a:ext cx="864282" cy="390212"/>
            </a:xfrm>
            <a:prstGeom prst="line">
              <a:avLst/>
            </a:prstGeom>
            <a:noFill/>
            <a:ln w="15875">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dirty="0" smtClean="0">
                <a:solidFill>
                  <a:srgbClr val="000000"/>
                </a:solidFill>
                <a:latin typeface="Arial" pitchFamily="34" charset="0"/>
              </a:endParaRPr>
            </a:p>
          </p:txBody>
        </p:sp>
      </p:grpSp>
      <p:sp>
        <p:nvSpPr>
          <p:cNvPr id="2" name="TextBox 1"/>
          <p:cNvSpPr txBox="1"/>
          <p:nvPr/>
        </p:nvSpPr>
        <p:spPr>
          <a:xfrm>
            <a:off x="633986" y="1288147"/>
            <a:ext cx="3823483" cy="954107"/>
          </a:xfrm>
          <a:prstGeom prst="rect">
            <a:avLst/>
          </a:prstGeom>
          <a:solidFill>
            <a:srgbClr val="EAEAEA"/>
          </a:solidFill>
          <a:ln>
            <a:solidFill>
              <a:schemeClr val="bg1">
                <a:lumMod val="50000"/>
              </a:schemeClr>
            </a:solidFill>
          </a:ln>
        </p:spPr>
        <p:txBody>
          <a:bodyPr wrap="none" rtlCol="0">
            <a:spAutoFit/>
          </a:bodyPr>
          <a:lstStyle/>
          <a:p>
            <a:pPr marL="285750" indent="-285750">
              <a:spcBef>
                <a:spcPct val="50000"/>
              </a:spcBef>
              <a:buFont typeface="Wingdings" pitchFamily="2" charset="2"/>
              <a:buChar char="§"/>
            </a:pPr>
            <a:r>
              <a:rPr lang="en-US" sz="1400" b="1" dirty="0" smtClean="0">
                <a:solidFill>
                  <a:srgbClr val="000000"/>
                </a:solidFill>
                <a:latin typeface="Arial" pitchFamily="34" charset="0"/>
              </a:rPr>
              <a:t>2013 Est. Prod. of ~275 </a:t>
            </a:r>
            <a:r>
              <a:rPr lang="en-US" sz="1400" b="1" dirty="0" err="1" smtClean="0">
                <a:solidFill>
                  <a:srgbClr val="000000"/>
                </a:solidFill>
                <a:latin typeface="Arial" pitchFamily="34" charset="0"/>
              </a:rPr>
              <a:t>Mboepd</a:t>
            </a:r>
            <a:endParaRPr lang="en-US" sz="1400" b="1" dirty="0" smtClean="0">
              <a:solidFill>
                <a:srgbClr val="000000"/>
              </a:solidFill>
              <a:latin typeface="Arial" pitchFamily="34" charset="0"/>
            </a:endParaRPr>
          </a:p>
          <a:p>
            <a:pPr marL="285750" indent="-285750">
              <a:spcBef>
                <a:spcPct val="50000"/>
              </a:spcBef>
              <a:buFont typeface="Wingdings" pitchFamily="2" charset="2"/>
              <a:buChar char="§"/>
            </a:pPr>
            <a:r>
              <a:rPr lang="en-US" sz="1400" b="1" dirty="0" smtClean="0">
                <a:solidFill>
                  <a:srgbClr val="000000"/>
                </a:solidFill>
                <a:latin typeface="Arial" pitchFamily="34" charset="0"/>
              </a:rPr>
              <a:t>2013 Capital Spending of $3.9 Billion</a:t>
            </a:r>
          </a:p>
          <a:p>
            <a:pPr marL="285750" indent="-285750">
              <a:spcBef>
                <a:spcPct val="50000"/>
              </a:spcBef>
              <a:buFont typeface="Wingdings" pitchFamily="2" charset="2"/>
              <a:buChar char="§"/>
            </a:pPr>
            <a:r>
              <a:rPr lang="en-US" sz="1400" b="1" dirty="0">
                <a:solidFill>
                  <a:srgbClr val="000000"/>
                </a:solidFill>
                <a:latin typeface="Arial" pitchFamily="34" charset="0"/>
              </a:rPr>
              <a:t>Double-digit Growth Over Next Decade </a:t>
            </a:r>
          </a:p>
        </p:txBody>
      </p:sp>
      <p:grpSp>
        <p:nvGrpSpPr>
          <p:cNvPr id="18" name="Group 17"/>
          <p:cNvGrpSpPr/>
          <p:nvPr/>
        </p:nvGrpSpPr>
        <p:grpSpPr>
          <a:xfrm>
            <a:off x="543086" y="3295245"/>
            <a:ext cx="4562314" cy="3334155"/>
            <a:chOff x="543086" y="3295245"/>
            <a:chExt cx="4562314" cy="3334155"/>
          </a:xfrm>
        </p:grpSpPr>
        <p:grpSp>
          <p:nvGrpSpPr>
            <p:cNvPr id="17" name="Group 16"/>
            <p:cNvGrpSpPr/>
            <p:nvPr/>
          </p:nvGrpSpPr>
          <p:grpSpPr>
            <a:xfrm>
              <a:off x="1779243" y="5999160"/>
              <a:ext cx="2254417" cy="630240"/>
              <a:chOff x="1779243" y="5999160"/>
              <a:chExt cx="2254417" cy="630240"/>
            </a:xfrm>
          </p:grpSpPr>
          <p:sp>
            <p:nvSpPr>
              <p:cNvPr id="4112" name="AutoShape 13"/>
              <p:cNvSpPr>
                <a:spLocks noChangeArrowheads="1"/>
              </p:cNvSpPr>
              <p:nvPr/>
            </p:nvSpPr>
            <p:spPr bwMode="auto">
              <a:xfrm>
                <a:off x="1779243" y="5999160"/>
                <a:ext cx="1187709" cy="440201"/>
              </a:xfrm>
              <a:prstGeom prst="roundRect">
                <a:avLst>
                  <a:gd name="adj" fmla="val 16667"/>
                </a:avLst>
              </a:prstGeom>
              <a:solidFill>
                <a:srgbClr val="00B050"/>
              </a:solidFill>
              <a:ln w="6350" algn="ctr">
                <a:solidFill>
                  <a:schemeClr val="bg1"/>
                </a:solidFill>
                <a:round/>
                <a:headEnd/>
                <a:tailEnd/>
              </a:ln>
            </p:spPr>
            <p:txBody>
              <a:bodyPr wrap="none" anchor="ctr"/>
              <a:lstStyle/>
              <a:p>
                <a:pPr algn="ctr"/>
                <a:r>
                  <a:rPr lang="en-US" sz="1000" b="1" dirty="0" smtClean="0">
                    <a:solidFill>
                      <a:srgbClr val="FFFFFF"/>
                    </a:solidFill>
                    <a:latin typeface="Tahoma" pitchFamily="34" charset="0"/>
                  </a:rPr>
                  <a:t>Falkland  </a:t>
                </a:r>
                <a:r>
                  <a:rPr lang="en-US" sz="1000" b="1" dirty="0" err="1" smtClean="0">
                    <a:solidFill>
                      <a:srgbClr val="FFFFFF"/>
                    </a:solidFill>
                    <a:latin typeface="Tahoma" pitchFamily="34" charset="0"/>
                  </a:rPr>
                  <a:t>Islnds</a:t>
                </a:r>
                <a:r>
                  <a:rPr lang="en-US" sz="1000" b="1" dirty="0" smtClean="0">
                    <a:solidFill>
                      <a:srgbClr val="FFFFFF"/>
                    </a:solidFill>
                    <a:latin typeface="Tahoma" pitchFamily="34" charset="0"/>
                  </a:rPr>
                  <a:t>.</a:t>
                </a:r>
              </a:p>
            </p:txBody>
          </p:sp>
          <p:sp>
            <p:nvSpPr>
              <p:cNvPr id="38" name="AutoShape 15"/>
              <p:cNvSpPr>
                <a:spLocks noChangeArrowheads="1"/>
              </p:cNvSpPr>
              <p:nvPr/>
            </p:nvSpPr>
            <p:spPr bwMode="auto">
              <a:xfrm>
                <a:off x="3581400" y="6236884"/>
                <a:ext cx="452260" cy="392516"/>
              </a:xfrm>
              <a:prstGeom prst="star5">
                <a:avLst/>
              </a:prstGeom>
              <a:solidFill>
                <a:srgbClr val="00B050"/>
              </a:solidFill>
              <a:ln>
                <a:noFill/>
              </a:ln>
              <a:effectLst/>
              <a:extLst/>
            </p:spPr>
            <p:txBody>
              <a:bodyPr wrap="square" anchor="ctr">
                <a:spAutoFit/>
              </a:bodyPr>
              <a:lstStyle/>
              <a:p>
                <a:pPr algn="ctr">
                  <a:defRPr/>
                </a:pPr>
                <a:endParaRPr lang="en-US" sz="1200" b="1">
                  <a:solidFill>
                    <a:srgbClr val="000000"/>
                  </a:solidFill>
                  <a:latin typeface="Arial" pitchFamily="34" charset="0"/>
                </a:endParaRPr>
              </a:p>
            </p:txBody>
          </p:sp>
          <p:sp>
            <p:nvSpPr>
              <p:cNvPr id="4114" name="Line 8"/>
              <p:cNvSpPr>
                <a:spLocks noChangeShapeType="1"/>
              </p:cNvSpPr>
              <p:nvPr/>
            </p:nvSpPr>
            <p:spPr bwMode="auto">
              <a:xfrm flipH="1" flipV="1">
                <a:off x="2970738" y="6219260"/>
                <a:ext cx="691802" cy="219020"/>
              </a:xfrm>
              <a:prstGeom prst="line">
                <a:avLst/>
              </a:prstGeom>
              <a:noFill/>
              <a:ln w="15875">
                <a:solidFill>
                  <a:srgbClr val="00B05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smtClean="0">
                  <a:solidFill>
                    <a:srgbClr val="000000"/>
                  </a:solidFill>
                  <a:latin typeface="Arial" pitchFamily="34" charset="0"/>
                </a:endParaRPr>
              </a:p>
            </p:txBody>
          </p:sp>
        </p:grpSp>
        <p:grpSp>
          <p:nvGrpSpPr>
            <p:cNvPr id="7" name="Group 6"/>
            <p:cNvGrpSpPr/>
            <p:nvPr/>
          </p:nvGrpSpPr>
          <p:grpSpPr>
            <a:xfrm>
              <a:off x="1814683" y="4179484"/>
              <a:ext cx="1533177" cy="1287118"/>
              <a:chOff x="1814683" y="4179484"/>
              <a:chExt cx="1533177" cy="1287118"/>
            </a:xfrm>
          </p:grpSpPr>
          <p:sp>
            <p:nvSpPr>
              <p:cNvPr id="4118" name="Line 8"/>
              <p:cNvSpPr>
                <a:spLocks noChangeShapeType="1"/>
              </p:cNvSpPr>
              <p:nvPr/>
            </p:nvSpPr>
            <p:spPr bwMode="auto">
              <a:xfrm flipH="1">
                <a:off x="2614691" y="4483895"/>
                <a:ext cx="407689" cy="543242"/>
              </a:xfrm>
              <a:prstGeom prst="line">
                <a:avLst/>
              </a:prstGeom>
              <a:noFill/>
              <a:ln w="15875">
                <a:solidFill>
                  <a:srgbClr val="00B05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smtClean="0">
                  <a:solidFill>
                    <a:srgbClr val="000000"/>
                  </a:solidFill>
                  <a:latin typeface="Arial" pitchFamily="34" charset="0"/>
                </a:endParaRPr>
              </a:p>
            </p:txBody>
          </p:sp>
          <p:sp>
            <p:nvSpPr>
              <p:cNvPr id="4119" name="AutoShape 13"/>
              <p:cNvSpPr>
                <a:spLocks noChangeArrowheads="1"/>
              </p:cNvSpPr>
              <p:nvPr/>
            </p:nvSpPr>
            <p:spPr bwMode="auto">
              <a:xfrm>
                <a:off x="1814683" y="5027136"/>
                <a:ext cx="1119167" cy="439466"/>
              </a:xfrm>
              <a:prstGeom prst="roundRect">
                <a:avLst>
                  <a:gd name="adj" fmla="val 16667"/>
                </a:avLst>
              </a:prstGeom>
              <a:solidFill>
                <a:srgbClr val="00B050"/>
              </a:solidFill>
              <a:ln w="6350" algn="ctr">
                <a:solidFill>
                  <a:schemeClr val="bg1"/>
                </a:solidFill>
                <a:round/>
                <a:headEnd/>
                <a:tailEnd/>
              </a:ln>
            </p:spPr>
            <p:txBody>
              <a:bodyPr wrap="none" anchor="ctr"/>
              <a:lstStyle/>
              <a:p>
                <a:pPr algn="ctr"/>
                <a:r>
                  <a:rPr lang="en-US" sz="1000" b="1" dirty="0" smtClean="0">
                    <a:solidFill>
                      <a:srgbClr val="FFFFFF"/>
                    </a:solidFill>
                    <a:latin typeface="Tahoma" pitchFamily="34" charset="0"/>
                  </a:rPr>
                  <a:t>Nicaragua</a:t>
                </a:r>
              </a:p>
            </p:txBody>
          </p:sp>
          <p:sp>
            <p:nvSpPr>
              <p:cNvPr id="45" name="AutoShape 15"/>
              <p:cNvSpPr>
                <a:spLocks noChangeArrowheads="1"/>
              </p:cNvSpPr>
              <p:nvPr/>
            </p:nvSpPr>
            <p:spPr bwMode="auto">
              <a:xfrm>
                <a:off x="2895600" y="4179484"/>
                <a:ext cx="452260" cy="392516"/>
              </a:xfrm>
              <a:prstGeom prst="star5">
                <a:avLst/>
              </a:prstGeom>
              <a:solidFill>
                <a:srgbClr val="00B050"/>
              </a:solidFill>
              <a:ln>
                <a:noFill/>
              </a:ln>
              <a:effectLst/>
              <a:extLst/>
            </p:spPr>
            <p:txBody>
              <a:bodyPr wrap="square" anchor="ctr">
                <a:spAutoFit/>
              </a:bodyPr>
              <a:lstStyle/>
              <a:p>
                <a:pPr algn="ctr">
                  <a:defRPr/>
                </a:pPr>
                <a:endParaRPr lang="en-US" sz="1200" b="1">
                  <a:solidFill>
                    <a:srgbClr val="000000"/>
                  </a:solidFill>
                  <a:latin typeface="Arial" pitchFamily="34" charset="0"/>
                </a:endParaRPr>
              </a:p>
            </p:txBody>
          </p:sp>
        </p:grpSp>
        <p:grpSp>
          <p:nvGrpSpPr>
            <p:cNvPr id="8" name="Group 7"/>
            <p:cNvGrpSpPr/>
            <p:nvPr/>
          </p:nvGrpSpPr>
          <p:grpSpPr>
            <a:xfrm>
              <a:off x="3401950" y="3789382"/>
              <a:ext cx="1703450" cy="1022734"/>
              <a:chOff x="3401950" y="3789382"/>
              <a:chExt cx="1703450" cy="1022734"/>
            </a:xfrm>
          </p:grpSpPr>
          <p:sp>
            <p:nvSpPr>
              <p:cNvPr id="4109" name="AutoShape 13"/>
              <p:cNvSpPr>
                <a:spLocks noChangeArrowheads="1"/>
              </p:cNvSpPr>
              <p:nvPr/>
            </p:nvSpPr>
            <p:spPr bwMode="auto">
              <a:xfrm>
                <a:off x="3401950" y="3789382"/>
                <a:ext cx="1119471" cy="440201"/>
              </a:xfrm>
              <a:prstGeom prst="roundRect">
                <a:avLst>
                  <a:gd name="adj" fmla="val 16667"/>
                </a:avLst>
              </a:prstGeom>
              <a:solidFill>
                <a:srgbClr val="00B050"/>
              </a:solidFill>
              <a:ln w="6350" algn="ctr">
                <a:solidFill>
                  <a:schemeClr val="bg1"/>
                </a:solidFill>
                <a:round/>
                <a:headEnd/>
                <a:tailEnd/>
              </a:ln>
            </p:spPr>
            <p:txBody>
              <a:bodyPr wrap="none" anchor="ctr"/>
              <a:lstStyle/>
              <a:p>
                <a:pPr algn="ctr"/>
                <a:r>
                  <a:rPr lang="en-US" sz="1000" b="1" smtClean="0">
                    <a:solidFill>
                      <a:srgbClr val="FFFFFF"/>
                    </a:solidFill>
                    <a:latin typeface="Tahoma" pitchFamily="34" charset="0"/>
                  </a:rPr>
                  <a:t>Sierra Leone</a:t>
                </a:r>
              </a:p>
            </p:txBody>
          </p:sp>
          <p:sp>
            <p:nvSpPr>
              <p:cNvPr id="4111" name="Line 8"/>
              <p:cNvSpPr>
                <a:spLocks noChangeShapeType="1"/>
              </p:cNvSpPr>
              <p:nvPr/>
            </p:nvSpPr>
            <p:spPr bwMode="auto">
              <a:xfrm flipH="1" flipV="1">
                <a:off x="3961684" y="4236467"/>
                <a:ext cx="882432" cy="383457"/>
              </a:xfrm>
              <a:prstGeom prst="line">
                <a:avLst/>
              </a:prstGeom>
              <a:noFill/>
              <a:ln w="15875">
                <a:solidFill>
                  <a:srgbClr val="00B05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smtClean="0">
                  <a:solidFill>
                    <a:srgbClr val="000000"/>
                  </a:solidFill>
                  <a:latin typeface="Arial" pitchFamily="34" charset="0"/>
                </a:endParaRPr>
              </a:p>
            </p:txBody>
          </p:sp>
          <p:sp>
            <p:nvSpPr>
              <p:cNvPr id="48" name="AutoShape 15"/>
              <p:cNvSpPr>
                <a:spLocks noChangeArrowheads="1"/>
              </p:cNvSpPr>
              <p:nvPr/>
            </p:nvSpPr>
            <p:spPr bwMode="auto">
              <a:xfrm>
                <a:off x="4653140" y="4419600"/>
                <a:ext cx="452260" cy="392516"/>
              </a:xfrm>
              <a:prstGeom prst="star5">
                <a:avLst/>
              </a:prstGeom>
              <a:solidFill>
                <a:srgbClr val="00B050"/>
              </a:solidFill>
              <a:ln>
                <a:noFill/>
              </a:ln>
              <a:effectLst/>
              <a:extLst/>
            </p:spPr>
            <p:txBody>
              <a:bodyPr wrap="square" anchor="ctr">
                <a:spAutoFit/>
              </a:bodyPr>
              <a:lstStyle/>
              <a:p>
                <a:pPr algn="ctr">
                  <a:defRPr/>
                </a:pPr>
                <a:endParaRPr lang="en-US" sz="1200" b="1">
                  <a:solidFill>
                    <a:srgbClr val="000000"/>
                  </a:solidFill>
                  <a:latin typeface="Arial" pitchFamily="34" charset="0"/>
                </a:endParaRPr>
              </a:p>
            </p:txBody>
          </p:sp>
        </p:grpSp>
        <p:grpSp>
          <p:nvGrpSpPr>
            <p:cNvPr id="10" name="Group 9"/>
            <p:cNvGrpSpPr/>
            <p:nvPr/>
          </p:nvGrpSpPr>
          <p:grpSpPr>
            <a:xfrm>
              <a:off x="543086" y="3295245"/>
              <a:ext cx="2118974" cy="590955"/>
              <a:chOff x="543086" y="3154361"/>
              <a:chExt cx="2118974" cy="590955"/>
            </a:xfrm>
          </p:grpSpPr>
          <p:sp>
            <p:nvSpPr>
              <p:cNvPr id="4115" name="AutoShape 13"/>
              <p:cNvSpPr>
                <a:spLocks noChangeArrowheads="1"/>
              </p:cNvSpPr>
              <p:nvPr/>
            </p:nvSpPr>
            <p:spPr bwMode="auto">
              <a:xfrm>
                <a:off x="543086" y="3154361"/>
                <a:ext cx="1119470" cy="440201"/>
              </a:xfrm>
              <a:prstGeom prst="roundRect">
                <a:avLst>
                  <a:gd name="adj" fmla="val 16667"/>
                </a:avLst>
              </a:prstGeom>
              <a:solidFill>
                <a:srgbClr val="00B050"/>
              </a:solidFill>
              <a:ln w="6350" algn="ctr">
                <a:solidFill>
                  <a:schemeClr val="bg1"/>
                </a:solidFill>
                <a:round/>
                <a:headEnd/>
                <a:tailEnd/>
              </a:ln>
            </p:spPr>
            <p:txBody>
              <a:bodyPr wrap="none" anchor="ctr"/>
              <a:lstStyle/>
              <a:p>
                <a:pPr algn="ctr"/>
                <a:r>
                  <a:rPr lang="en-US" sz="1000" b="1" dirty="0" smtClean="0">
                    <a:solidFill>
                      <a:srgbClr val="FFFFFF"/>
                    </a:solidFill>
                    <a:latin typeface="Tahoma" pitchFamily="34" charset="0"/>
                  </a:rPr>
                  <a:t>Nevada</a:t>
                </a:r>
              </a:p>
            </p:txBody>
          </p:sp>
          <p:sp>
            <p:nvSpPr>
              <p:cNvPr id="4117" name="Line 8"/>
              <p:cNvSpPr>
                <a:spLocks noChangeShapeType="1"/>
              </p:cNvSpPr>
              <p:nvPr/>
            </p:nvSpPr>
            <p:spPr bwMode="auto">
              <a:xfrm flipH="1" flipV="1">
                <a:off x="1666343" y="3374461"/>
                <a:ext cx="691920" cy="219020"/>
              </a:xfrm>
              <a:prstGeom prst="line">
                <a:avLst/>
              </a:prstGeom>
              <a:noFill/>
              <a:ln w="15875">
                <a:solidFill>
                  <a:srgbClr val="00B05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200" b="1" smtClean="0">
                  <a:solidFill>
                    <a:srgbClr val="000000"/>
                  </a:solidFill>
                  <a:latin typeface="Arial" pitchFamily="34" charset="0"/>
                </a:endParaRPr>
              </a:p>
            </p:txBody>
          </p:sp>
          <p:sp>
            <p:nvSpPr>
              <p:cNvPr id="50" name="AutoShape 15"/>
              <p:cNvSpPr>
                <a:spLocks noChangeArrowheads="1"/>
              </p:cNvSpPr>
              <p:nvPr/>
            </p:nvSpPr>
            <p:spPr bwMode="auto">
              <a:xfrm>
                <a:off x="2209800" y="3352800"/>
                <a:ext cx="452260" cy="392516"/>
              </a:xfrm>
              <a:prstGeom prst="star5">
                <a:avLst/>
              </a:prstGeom>
              <a:solidFill>
                <a:srgbClr val="00B050"/>
              </a:solidFill>
              <a:ln>
                <a:noFill/>
              </a:ln>
              <a:effectLst/>
              <a:extLst/>
            </p:spPr>
            <p:txBody>
              <a:bodyPr wrap="square" anchor="ctr">
                <a:spAutoFit/>
              </a:bodyPr>
              <a:lstStyle/>
              <a:p>
                <a:pPr algn="ctr">
                  <a:defRPr/>
                </a:pPr>
                <a:endParaRPr lang="en-US" sz="1200" b="1">
                  <a:solidFill>
                    <a:srgbClr val="000000"/>
                  </a:solidFill>
                  <a:latin typeface="Arial" pitchFamily="34" charset="0"/>
                </a:endParaRPr>
              </a:p>
            </p:txBody>
          </p:sp>
        </p:grpSp>
      </p:grpSp>
    </p:spTree>
    <p:extLst>
      <p:ext uri="{BB962C8B-B14F-4D97-AF65-F5344CB8AC3E}">
        <p14:creationId xmlns:p14="http://schemas.microsoft.com/office/powerpoint/2010/main" val="1136285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089012" y="602174"/>
            <a:ext cx="4818004" cy="5590184"/>
            <a:chOff x="4637868" y="613668"/>
            <a:chExt cx="4380004" cy="5590184"/>
          </a:xfrm>
        </p:grpSpPr>
        <p:grpSp>
          <p:nvGrpSpPr>
            <p:cNvPr id="30" name="Group 29"/>
            <p:cNvGrpSpPr/>
            <p:nvPr/>
          </p:nvGrpSpPr>
          <p:grpSpPr>
            <a:xfrm>
              <a:off x="4637868" y="613668"/>
              <a:ext cx="4380004" cy="5590184"/>
              <a:chOff x="3897582" y="187746"/>
              <a:chExt cx="5115070" cy="6327122"/>
            </a:xfrm>
          </p:grpSpPr>
          <p:grpSp>
            <p:nvGrpSpPr>
              <p:cNvPr id="36" name="Group 35"/>
              <p:cNvGrpSpPr/>
              <p:nvPr/>
            </p:nvGrpSpPr>
            <p:grpSpPr>
              <a:xfrm>
                <a:off x="3897582" y="1035115"/>
                <a:ext cx="5115070" cy="4505327"/>
                <a:chOff x="3849957" y="1063690"/>
                <a:chExt cx="5115070" cy="4505327"/>
              </a:xfrm>
            </p:grpSpPr>
            <p:pic>
              <p:nvPicPr>
                <p:cNvPr id="63" name="Picture 62" descr="C:\Documents and Settings\johnwren\Desktop\BOD - D15-25 Acreage (blu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7108"/>
                <a:stretch/>
              </p:blipFill>
              <p:spPr bwMode="auto">
                <a:xfrm>
                  <a:off x="3849957" y="1073215"/>
                  <a:ext cx="5115070" cy="449580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4" name="Picture 63" descr="C:\Documents and Settings\johnwren\Desktop\BOD - D15-25 Acreage (blu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5010" t="86864" r="34438" b="8485"/>
                <a:stretch/>
              </p:blipFill>
              <p:spPr bwMode="auto">
                <a:xfrm>
                  <a:off x="8384001" y="5319739"/>
                  <a:ext cx="581025" cy="20908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4965095" y="1065179"/>
                  <a:ext cx="1254266" cy="348350"/>
                </a:xfrm>
                <a:prstGeom prst="rect">
                  <a:avLst/>
                </a:prstGeom>
                <a:noFill/>
                <a:ln w="25400">
                  <a:noFill/>
                </a:ln>
              </p:spPr>
              <p:txBody>
                <a:bodyPr wrap="square" rtlCol="0">
                  <a:spAutoFit/>
                </a:bodyPr>
                <a:lstStyle/>
                <a:p>
                  <a:pPr algn="ctr"/>
                  <a:r>
                    <a:rPr lang="en-US" sz="1400" b="1" dirty="0" smtClean="0">
                      <a:solidFill>
                        <a:srgbClr val="FFFFFF">
                          <a:lumMod val="50000"/>
                        </a:srgbClr>
                      </a:solidFill>
                      <a:latin typeface="Arial"/>
                      <a:cs typeface="Calibri" pitchFamily="34" charset="0"/>
                    </a:rPr>
                    <a:t>Wyoming</a:t>
                  </a:r>
                  <a:endParaRPr lang="en-US" sz="1400" b="1" dirty="0">
                    <a:solidFill>
                      <a:srgbClr val="FFFFFF">
                        <a:lumMod val="50000"/>
                      </a:srgbClr>
                    </a:solidFill>
                    <a:latin typeface="Arial"/>
                    <a:cs typeface="Calibri" pitchFamily="34" charset="0"/>
                  </a:endParaRPr>
                </a:p>
              </p:txBody>
            </p:sp>
            <p:sp>
              <p:nvSpPr>
                <p:cNvPr id="66" name="TextBox 65"/>
                <p:cNvSpPr txBox="1"/>
                <p:nvPr/>
              </p:nvSpPr>
              <p:spPr>
                <a:xfrm>
                  <a:off x="7648416" y="1063690"/>
                  <a:ext cx="1213999" cy="348350"/>
                </a:xfrm>
                <a:prstGeom prst="rect">
                  <a:avLst/>
                </a:prstGeom>
                <a:noFill/>
                <a:ln w="25400">
                  <a:noFill/>
                </a:ln>
              </p:spPr>
              <p:txBody>
                <a:bodyPr wrap="square" rtlCol="0">
                  <a:spAutoFit/>
                </a:bodyPr>
                <a:lstStyle/>
                <a:p>
                  <a:pPr algn="ctr"/>
                  <a:r>
                    <a:rPr lang="en-US" sz="1400" b="1" dirty="0" smtClean="0">
                      <a:solidFill>
                        <a:srgbClr val="FFFFFF">
                          <a:lumMod val="50000"/>
                        </a:srgbClr>
                      </a:solidFill>
                      <a:latin typeface="Arial"/>
                      <a:cs typeface="Calibri" pitchFamily="34" charset="0"/>
                    </a:rPr>
                    <a:t>Nebraska</a:t>
                  </a:r>
                  <a:endParaRPr lang="en-US" sz="1400" b="1" dirty="0">
                    <a:solidFill>
                      <a:srgbClr val="FFFFFF">
                        <a:lumMod val="50000"/>
                      </a:srgbClr>
                    </a:solidFill>
                    <a:latin typeface="Arial"/>
                    <a:cs typeface="Calibri" pitchFamily="34" charset="0"/>
                  </a:endParaRPr>
                </a:p>
              </p:txBody>
            </p:sp>
          </p:grpSp>
          <p:sp>
            <p:nvSpPr>
              <p:cNvPr id="42" name="Rectangle 5"/>
              <p:cNvSpPr/>
              <p:nvPr/>
            </p:nvSpPr>
            <p:spPr>
              <a:xfrm rot="7760637">
                <a:off x="3156159" y="1924193"/>
                <a:ext cx="6327122" cy="2854227"/>
              </a:xfrm>
              <a:custGeom>
                <a:avLst/>
                <a:gdLst>
                  <a:gd name="connsiteX0" fmla="*/ 0 w 6944258"/>
                  <a:gd name="connsiteY0" fmla="*/ 0 h 3151605"/>
                  <a:gd name="connsiteX1" fmla="*/ 6944258 w 6944258"/>
                  <a:gd name="connsiteY1" fmla="*/ 0 h 3151605"/>
                  <a:gd name="connsiteX2" fmla="*/ 6944258 w 6944258"/>
                  <a:gd name="connsiteY2" fmla="*/ 3151605 h 3151605"/>
                  <a:gd name="connsiteX3" fmla="*/ 0 w 6944258"/>
                  <a:gd name="connsiteY3" fmla="*/ 3151605 h 3151605"/>
                  <a:gd name="connsiteX4" fmla="*/ 0 w 6944258"/>
                  <a:gd name="connsiteY4" fmla="*/ 0 h 3151605"/>
                  <a:gd name="connsiteX0" fmla="*/ 0 w 6944258"/>
                  <a:gd name="connsiteY0" fmla="*/ 0 h 3151605"/>
                  <a:gd name="connsiteX1" fmla="*/ 3435832 w 6944258"/>
                  <a:gd name="connsiteY1" fmla="*/ 340518 h 3151605"/>
                  <a:gd name="connsiteX2" fmla="*/ 6944258 w 6944258"/>
                  <a:gd name="connsiteY2" fmla="*/ 0 h 3151605"/>
                  <a:gd name="connsiteX3" fmla="*/ 6944258 w 6944258"/>
                  <a:gd name="connsiteY3" fmla="*/ 3151605 h 3151605"/>
                  <a:gd name="connsiteX4" fmla="*/ 0 w 6944258"/>
                  <a:gd name="connsiteY4" fmla="*/ 3151605 h 3151605"/>
                  <a:gd name="connsiteX5" fmla="*/ 0 w 6944258"/>
                  <a:gd name="connsiteY5" fmla="*/ 0 h 3151605"/>
                  <a:gd name="connsiteX0" fmla="*/ 0 w 6944258"/>
                  <a:gd name="connsiteY0" fmla="*/ 0 h 3151620"/>
                  <a:gd name="connsiteX1" fmla="*/ 3435832 w 6944258"/>
                  <a:gd name="connsiteY1" fmla="*/ 340518 h 3151620"/>
                  <a:gd name="connsiteX2" fmla="*/ 6944258 w 6944258"/>
                  <a:gd name="connsiteY2" fmla="*/ 0 h 3151620"/>
                  <a:gd name="connsiteX3" fmla="*/ 6944258 w 6944258"/>
                  <a:gd name="connsiteY3" fmla="*/ 3151605 h 3151620"/>
                  <a:gd name="connsiteX4" fmla="*/ 3422552 w 6944258"/>
                  <a:gd name="connsiteY4" fmla="*/ 2874780 h 3151620"/>
                  <a:gd name="connsiteX5" fmla="*/ 0 w 6944258"/>
                  <a:gd name="connsiteY5" fmla="*/ 3151605 h 3151620"/>
                  <a:gd name="connsiteX6" fmla="*/ 0 w 6944258"/>
                  <a:gd name="connsiteY6" fmla="*/ 0 h 3151620"/>
                  <a:gd name="connsiteX0" fmla="*/ 537138 w 6944258"/>
                  <a:gd name="connsiteY0" fmla="*/ 496923 h 3151620"/>
                  <a:gd name="connsiteX1" fmla="*/ 3435832 w 6944258"/>
                  <a:gd name="connsiteY1" fmla="*/ 340518 h 3151620"/>
                  <a:gd name="connsiteX2" fmla="*/ 6944258 w 6944258"/>
                  <a:gd name="connsiteY2" fmla="*/ 0 h 3151620"/>
                  <a:gd name="connsiteX3" fmla="*/ 6944258 w 6944258"/>
                  <a:gd name="connsiteY3" fmla="*/ 3151605 h 3151620"/>
                  <a:gd name="connsiteX4" fmla="*/ 3422552 w 6944258"/>
                  <a:gd name="connsiteY4" fmla="*/ 2874780 h 3151620"/>
                  <a:gd name="connsiteX5" fmla="*/ 0 w 6944258"/>
                  <a:gd name="connsiteY5" fmla="*/ 3151605 h 3151620"/>
                  <a:gd name="connsiteX6" fmla="*/ 537138 w 6944258"/>
                  <a:gd name="connsiteY6" fmla="*/ 496923 h 3151620"/>
                  <a:gd name="connsiteX0" fmla="*/ 0 w 6407120"/>
                  <a:gd name="connsiteY0" fmla="*/ 496923 h 3151620"/>
                  <a:gd name="connsiteX1" fmla="*/ 2898694 w 6407120"/>
                  <a:gd name="connsiteY1" fmla="*/ 340518 h 3151620"/>
                  <a:gd name="connsiteX2" fmla="*/ 6407120 w 6407120"/>
                  <a:gd name="connsiteY2" fmla="*/ 0 h 3151620"/>
                  <a:gd name="connsiteX3" fmla="*/ 6407120 w 6407120"/>
                  <a:gd name="connsiteY3" fmla="*/ 3151605 h 3151620"/>
                  <a:gd name="connsiteX4" fmla="*/ 2885414 w 6407120"/>
                  <a:gd name="connsiteY4" fmla="*/ 2874780 h 3151620"/>
                  <a:gd name="connsiteX5" fmla="*/ 1350132 w 6407120"/>
                  <a:gd name="connsiteY5" fmla="*/ 2657081 h 3151620"/>
                  <a:gd name="connsiteX6" fmla="*/ 0 w 6407120"/>
                  <a:gd name="connsiteY6" fmla="*/ 496923 h 3151620"/>
                  <a:gd name="connsiteX0" fmla="*/ 4371 w 6411491"/>
                  <a:gd name="connsiteY0" fmla="*/ 496923 h 3151620"/>
                  <a:gd name="connsiteX1" fmla="*/ 987614 w 6411491"/>
                  <a:gd name="connsiteY1" fmla="*/ 79501 h 3151620"/>
                  <a:gd name="connsiteX2" fmla="*/ 2903065 w 6411491"/>
                  <a:gd name="connsiteY2" fmla="*/ 340518 h 3151620"/>
                  <a:gd name="connsiteX3" fmla="*/ 6411491 w 6411491"/>
                  <a:gd name="connsiteY3" fmla="*/ 0 h 3151620"/>
                  <a:gd name="connsiteX4" fmla="*/ 6411491 w 6411491"/>
                  <a:gd name="connsiteY4" fmla="*/ 3151605 h 3151620"/>
                  <a:gd name="connsiteX5" fmla="*/ 2889785 w 6411491"/>
                  <a:gd name="connsiteY5" fmla="*/ 2874780 h 3151620"/>
                  <a:gd name="connsiteX6" fmla="*/ 1354503 w 6411491"/>
                  <a:gd name="connsiteY6" fmla="*/ 2657081 h 3151620"/>
                  <a:gd name="connsiteX7" fmla="*/ 4371 w 6411491"/>
                  <a:gd name="connsiteY7" fmla="*/ 496923 h 3151620"/>
                  <a:gd name="connsiteX0" fmla="*/ 4371 w 6411491"/>
                  <a:gd name="connsiteY0" fmla="*/ 418762 h 3073459"/>
                  <a:gd name="connsiteX1" fmla="*/ 987614 w 6411491"/>
                  <a:gd name="connsiteY1" fmla="*/ 1340 h 3073459"/>
                  <a:gd name="connsiteX2" fmla="*/ 2903065 w 6411491"/>
                  <a:gd name="connsiteY2" fmla="*/ 262357 h 3073459"/>
                  <a:gd name="connsiteX3" fmla="*/ 4731894 w 6411491"/>
                  <a:gd name="connsiteY3" fmla="*/ 159601 h 3073459"/>
                  <a:gd name="connsiteX4" fmla="*/ 6411491 w 6411491"/>
                  <a:gd name="connsiteY4" fmla="*/ 3073444 h 3073459"/>
                  <a:gd name="connsiteX5" fmla="*/ 2889785 w 6411491"/>
                  <a:gd name="connsiteY5" fmla="*/ 2796619 h 3073459"/>
                  <a:gd name="connsiteX6" fmla="*/ 1354503 w 6411491"/>
                  <a:gd name="connsiteY6" fmla="*/ 2578920 h 3073459"/>
                  <a:gd name="connsiteX7" fmla="*/ 4371 w 6411491"/>
                  <a:gd name="connsiteY7" fmla="*/ 418762 h 3073459"/>
                  <a:gd name="connsiteX0" fmla="*/ 4371 w 6239361"/>
                  <a:gd name="connsiteY0" fmla="*/ 418762 h 2796619"/>
                  <a:gd name="connsiteX1" fmla="*/ 987614 w 6239361"/>
                  <a:gd name="connsiteY1" fmla="*/ 1340 h 2796619"/>
                  <a:gd name="connsiteX2" fmla="*/ 2903065 w 6239361"/>
                  <a:gd name="connsiteY2" fmla="*/ 262357 h 2796619"/>
                  <a:gd name="connsiteX3" fmla="*/ 4731894 w 6239361"/>
                  <a:gd name="connsiteY3" fmla="*/ 159601 h 2796619"/>
                  <a:gd name="connsiteX4" fmla="*/ 6239361 w 6239361"/>
                  <a:gd name="connsiteY4" fmla="*/ 1931234 h 2796619"/>
                  <a:gd name="connsiteX5" fmla="*/ 2889785 w 6239361"/>
                  <a:gd name="connsiteY5" fmla="*/ 2796619 h 2796619"/>
                  <a:gd name="connsiteX6" fmla="*/ 1354503 w 6239361"/>
                  <a:gd name="connsiteY6" fmla="*/ 2578920 h 2796619"/>
                  <a:gd name="connsiteX7" fmla="*/ 4371 w 6239361"/>
                  <a:gd name="connsiteY7" fmla="*/ 418762 h 2796619"/>
                  <a:gd name="connsiteX0" fmla="*/ 4371 w 6241001"/>
                  <a:gd name="connsiteY0" fmla="*/ 418762 h 2827751"/>
                  <a:gd name="connsiteX1" fmla="*/ 987614 w 6241001"/>
                  <a:gd name="connsiteY1" fmla="*/ 1340 h 2827751"/>
                  <a:gd name="connsiteX2" fmla="*/ 2903065 w 6241001"/>
                  <a:gd name="connsiteY2" fmla="*/ 262357 h 2827751"/>
                  <a:gd name="connsiteX3" fmla="*/ 4731894 w 6241001"/>
                  <a:gd name="connsiteY3" fmla="*/ 159601 h 2827751"/>
                  <a:gd name="connsiteX4" fmla="*/ 6239361 w 6241001"/>
                  <a:gd name="connsiteY4" fmla="*/ 1931234 h 2827751"/>
                  <a:gd name="connsiteX5" fmla="*/ 4786132 w 6241001"/>
                  <a:gd name="connsiteY5" fmla="*/ 2770491 h 2827751"/>
                  <a:gd name="connsiteX6" fmla="*/ 2889785 w 6241001"/>
                  <a:gd name="connsiteY6" fmla="*/ 2796619 h 2827751"/>
                  <a:gd name="connsiteX7" fmla="*/ 1354503 w 6241001"/>
                  <a:gd name="connsiteY7" fmla="*/ 2578920 h 2827751"/>
                  <a:gd name="connsiteX8" fmla="*/ 4371 w 6241001"/>
                  <a:gd name="connsiteY8" fmla="*/ 418762 h 2827751"/>
                  <a:gd name="connsiteX0" fmla="*/ 3563 w 6379578"/>
                  <a:gd name="connsiteY0" fmla="*/ 706057 h 2827751"/>
                  <a:gd name="connsiteX1" fmla="*/ 1126191 w 6379578"/>
                  <a:gd name="connsiteY1" fmla="*/ 1340 h 2827751"/>
                  <a:gd name="connsiteX2" fmla="*/ 3041642 w 6379578"/>
                  <a:gd name="connsiteY2" fmla="*/ 262357 h 2827751"/>
                  <a:gd name="connsiteX3" fmla="*/ 4870471 w 6379578"/>
                  <a:gd name="connsiteY3" fmla="*/ 159601 h 2827751"/>
                  <a:gd name="connsiteX4" fmla="*/ 6377938 w 6379578"/>
                  <a:gd name="connsiteY4" fmla="*/ 1931234 h 2827751"/>
                  <a:gd name="connsiteX5" fmla="*/ 4924709 w 6379578"/>
                  <a:gd name="connsiteY5" fmla="*/ 2770491 h 2827751"/>
                  <a:gd name="connsiteX6" fmla="*/ 3028362 w 6379578"/>
                  <a:gd name="connsiteY6" fmla="*/ 2796619 h 2827751"/>
                  <a:gd name="connsiteX7" fmla="*/ 1493080 w 6379578"/>
                  <a:gd name="connsiteY7" fmla="*/ 2578920 h 2827751"/>
                  <a:gd name="connsiteX8" fmla="*/ 3563 w 6379578"/>
                  <a:gd name="connsiteY8" fmla="*/ 706057 h 2827751"/>
                  <a:gd name="connsiteX0" fmla="*/ 3563 w 6287842"/>
                  <a:gd name="connsiteY0" fmla="*/ 706057 h 2827751"/>
                  <a:gd name="connsiteX1" fmla="*/ 1126191 w 6287842"/>
                  <a:gd name="connsiteY1" fmla="*/ 1340 h 2827751"/>
                  <a:gd name="connsiteX2" fmla="*/ 3041642 w 6287842"/>
                  <a:gd name="connsiteY2" fmla="*/ 262357 h 2827751"/>
                  <a:gd name="connsiteX3" fmla="*/ 4870471 w 6287842"/>
                  <a:gd name="connsiteY3" fmla="*/ 159601 h 2827751"/>
                  <a:gd name="connsiteX4" fmla="*/ 6286033 w 6287842"/>
                  <a:gd name="connsiteY4" fmla="*/ 1819125 h 2827751"/>
                  <a:gd name="connsiteX5" fmla="*/ 4924709 w 6287842"/>
                  <a:gd name="connsiteY5" fmla="*/ 2770491 h 2827751"/>
                  <a:gd name="connsiteX6" fmla="*/ 3028362 w 6287842"/>
                  <a:gd name="connsiteY6" fmla="*/ 2796619 h 2827751"/>
                  <a:gd name="connsiteX7" fmla="*/ 1493080 w 6287842"/>
                  <a:gd name="connsiteY7" fmla="*/ 2578920 h 2827751"/>
                  <a:gd name="connsiteX8" fmla="*/ 3563 w 6287842"/>
                  <a:gd name="connsiteY8" fmla="*/ 706057 h 2827751"/>
                  <a:gd name="connsiteX0" fmla="*/ 3563 w 6287842"/>
                  <a:gd name="connsiteY0" fmla="*/ 706057 h 2827751"/>
                  <a:gd name="connsiteX1" fmla="*/ 1126191 w 6287842"/>
                  <a:gd name="connsiteY1" fmla="*/ 1340 h 2827751"/>
                  <a:gd name="connsiteX2" fmla="*/ 3041642 w 6287842"/>
                  <a:gd name="connsiteY2" fmla="*/ 262357 h 2827751"/>
                  <a:gd name="connsiteX3" fmla="*/ 4920660 w 6287842"/>
                  <a:gd name="connsiteY3" fmla="*/ 132877 h 2827751"/>
                  <a:gd name="connsiteX4" fmla="*/ 6286033 w 6287842"/>
                  <a:gd name="connsiteY4" fmla="*/ 1819125 h 2827751"/>
                  <a:gd name="connsiteX5" fmla="*/ 4924709 w 6287842"/>
                  <a:gd name="connsiteY5" fmla="*/ 2770491 h 2827751"/>
                  <a:gd name="connsiteX6" fmla="*/ 3028362 w 6287842"/>
                  <a:gd name="connsiteY6" fmla="*/ 2796619 h 2827751"/>
                  <a:gd name="connsiteX7" fmla="*/ 1493080 w 6287842"/>
                  <a:gd name="connsiteY7" fmla="*/ 2578920 h 2827751"/>
                  <a:gd name="connsiteX8" fmla="*/ 3563 w 6287842"/>
                  <a:gd name="connsiteY8" fmla="*/ 706057 h 2827751"/>
                  <a:gd name="connsiteX0" fmla="*/ 3563 w 6313663"/>
                  <a:gd name="connsiteY0" fmla="*/ 706057 h 2827751"/>
                  <a:gd name="connsiteX1" fmla="*/ 1126191 w 6313663"/>
                  <a:gd name="connsiteY1" fmla="*/ 1340 h 2827751"/>
                  <a:gd name="connsiteX2" fmla="*/ 3041642 w 6313663"/>
                  <a:gd name="connsiteY2" fmla="*/ 262357 h 2827751"/>
                  <a:gd name="connsiteX3" fmla="*/ 4920660 w 6313663"/>
                  <a:gd name="connsiteY3" fmla="*/ 132877 h 2827751"/>
                  <a:gd name="connsiteX4" fmla="*/ 6311905 w 6313663"/>
                  <a:gd name="connsiteY4" fmla="*/ 1797916 h 2827751"/>
                  <a:gd name="connsiteX5" fmla="*/ 4924709 w 6313663"/>
                  <a:gd name="connsiteY5" fmla="*/ 2770491 h 2827751"/>
                  <a:gd name="connsiteX6" fmla="*/ 3028362 w 6313663"/>
                  <a:gd name="connsiteY6" fmla="*/ 2796619 h 2827751"/>
                  <a:gd name="connsiteX7" fmla="*/ 1493080 w 6313663"/>
                  <a:gd name="connsiteY7" fmla="*/ 2578920 h 2827751"/>
                  <a:gd name="connsiteX8" fmla="*/ 3563 w 6313663"/>
                  <a:gd name="connsiteY8" fmla="*/ 706057 h 2827751"/>
                  <a:gd name="connsiteX0" fmla="*/ 3563 w 6317399"/>
                  <a:gd name="connsiteY0" fmla="*/ 706057 h 2827751"/>
                  <a:gd name="connsiteX1" fmla="*/ 1126191 w 6317399"/>
                  <a:gd name="connsiteY1" fmla="*/ 1340 h 2827751"/>
                  <a:gd name="connsiteX2" fmla="*/ 3041642 w 6317399"/>
                  <a:gd name="connsiteY2" fmla="*/ 262357 h 2827751"/>
                  <a:gd name="connsiteX3" fmla="*/ 4920660 w 6317399"/>
                  <a:gd name="connsiteY3" fmla="*/ 132877 h 2827751"/>
                  <a:gd name="connsiteX4" fmla="*/ 6311905 w 6317399"/>
                  <a:gd name="connsiteY4" fmla="*/ 1797916 h 2827751"/>
                  <a:gd name="connsiteX5" fmla="*/ 4924709 w 6317399"/>
                  <a:gd name="connsiteY5" fmla="*/ 2770491 h 2827751"/>
                  <a:gd name="connsiteX6" fmla="*/ 3028362 w 6317399"/>
                  <a:gd name="connsiteY6" fmla="*/ 2796619 h 2827751"/>
                  <a:gd name="connsiteX7" fmla="*/ 1493080 w 6317399"/>
                  <a:gd name="connsiteY7" fmla="*/ 2578920 h 2827751"/>
                  <a:gd name="connsiteX8" fmla="*/ 3563 w 6317399"/>
                  <a:gd name="connsiteY8" fmla="*/ 706057 h 2827751"/>
                  <a:gd name="connsiteX0" fmla="*/ 3563 w 6317399"/>
                  <a:gd name="connsiteY0" fmla="*/ 706057 h 2854227"/>
                  <a:gd name="connsiteX1" fmla="*/ 1126191 w 6317399"/>
                  <a:gd name="connsiteY1" fmla="*/ 1340 h 2854227"/>
                  <a:gd name="connsiteX2" fmla="*/ 3041642 w 6317399"/>
                  <a:gd name="connsiteY2" fmla="*/ 262357 h 2854227"/>
                  <a:gd name="connsiteX3" fmla="*/ 4920660 w 6317399"/>
                  <a:gd name="connsiteY3" fmla="*/ 132877 h 2854227"/>
                  <a:gd name="connsiteX4" fmla="*/ 6311905 w 6317399"/>
                  <a:gd name="connsiteY4" fmla="*/ 1797916 h 2854227"/>
                  <a:gd name="connsiteX5" fmla="*/ 4924709 w 6317399"/>
                  <a:gd name="connsiteY5" fmla="*/ 2770491 h 2854227"/>
                  <a:gd name="connsiteX6" fmla="*/ 3028362 w 6317399"/>
                  <a:gd name="connsiteY6" fmla="*/ 2796619 h 2854227"/>
                  <a:gd name="connsiteX7" fmla="*/ 1493080 w 6317399"/>
                  <a:gd name="connsiteY7" fmla="*/ 2578920 h 2854227"/>
                  <a:gd name="connsiteX8" fmla="*/ 3563 w 6317399"/>
                  <a:gd name="connsiteY8" fmla="*/ 706057 h 2854227"/>
                  <a:gd name="connsiteX0" fmla="*/ 3494 w 6332171"/>
                  <a:gd name="connsiteY0" fmla="*/ 775900 h 2854227"/>
                  <a:gd name="connsiteX1" fmla="*/ 1140963 w 6332171"/>
                  <a:gd name="connsiteY1" fmla="*/ 1340 h 2854227"/>
                  <a:gd name="connsiteX2" fmla="*/ 3056414 w 6332171"/>
                  <a:gd name="connsiteY2" fmla="*/ 262357 h 2854227"/>
                  <a:gd name="connsiteX3" fmla="*/ 4935432 w 6332171"/>
                  <a:gd name="connsiteY3" fmla="*/ 132877 h 2854227"/>
                  <a:gd name="connsiteX4" fmla="*/ 6326677 w 6332171"/>
                  <a:gd name="connsiteY4" fmla="*/ 1797916 h 2854227"/>
                  <a:gd name="connsiteX5" fmla="*/ 4939481 w 6332171"/>
                  <a:gd name="connsiteY5" fmla="*/ 2770491 h 2854227"/>
                  <a:gd name="connsiteX6" fmla="*/ 3043134 w 6332171"/>
                  <a:gd name="connsiteY6" fmla="*/ 2796619 h 2854227"/>
                  <a:gd name="connsiteX7" fmla="*/ 1507852 w 6332171"/>
                  <a:gd name="connsiteY7" fmla="*/ 2578920 h 2854227"/>
                  <a:gd name="connsiteX8" fmla="*/ 3494 w 6332171"/>
                  <a:gd name="connsiteY8" fmla="*/ 775900 h 2854227"/>
                  <a:gd name="connsiteX0" fmla="*/ 0 w 6328677"/>
                  <a:gd name="connsiteY0" fmla="*/ 775900 h 2854227"/>
                  <a:gd name="connsiteX1" fmla="*/ 1137469 w 6328677"/>
                  <a:gd name="connsiteY1" fmla="*/ 1340 h 2854227"/>
                  <a:gd name="connsiteX2" fmla="*/ 3052920 w 6328677"/>
                  <a:gd name="connsiteY2" fmla="*/ 262357 h 2854227"/>
                  <a:gd name="connsiteX3" fmla="*/ 4931938 w 6328677"/>
                  <a:gd name="connsiteY3" fmla="*/ 132877 h 2854227"/>
                  <a:gd name="connsiteX4" fmla="*/ 6323183 w 6328677"/>
                  <a:gd name="connsiteY4" fmla="*/ 1797916 h 2854227"/>
                  <a:gd name="connsiteX5" fmla="*/ 4935987 w 6328677"/>
                  <a:gd name="connsiteY5" fmla="*/ 2770491 h 2854227"/>
                  <a:gd name="connsiteX6" fmla="*/ 3039640 w 6328677"/>
                  <a:gd name="connsiteY6" fmla="*/ 2796619 h 2854227"/>
                  <a:gd name="connsiteX7" fmla="*/ 1504358 w 6328677"/>
                  <a:gd name="connsiteY7" fmla="*/ 2578920 h 2854227"/>
                  <a:gd name="connsiteX8" fmla="*/ 0 w 6328677"/>
                  <a:gd name="connsiteY8" fmla="*/ 775900 h 2854227"/>
                  <a:gd name="connsiteX0" fmla="*/ 0 w 6327122"/>
                  <a:gd name="connsiteY0" fmla="*/ 760206 h 2854227"/>
                  <a:gd name="connsiteX1" fmla="*/ 1135914 w 6327122"/>
                  <a:gd name="connsiteY1" fmla="*/ 1340 h 2854227"/>
                  <a:gd name="connsiteX2" fmla="*/ 3051365 w 6327122"/>
                  <a:gd name="connsiteY2" fmla="*/ 262357 h 2854227"/>
                  <a:gd name="connsiteX3" fmla="*/ 4930383 w 6327122"/>
                  <a:gd name="connsiteY3" fmla="*/ 132877 h 2854227"/>
                  <a:gd name="connsiteX4" fmla="*/ 6321628 w 6327122"/>
                  <a:gd name="connsiteY4" fmla="*/ 1797916 h 2854227"/>
                  <a:gd name="connsiteX5" fmla="*/ 4934432 w 6327122"/>
                  <a:gd name="connsiteY5" fmla="*/ 2770491 h 2854227"/>
                  <a:gd name="connsiteX6" fmla="*/ 3038085 w 6327122"/>
                  <a:gd name="connsiteY6" fmla="*/ 2796619 h 2854227"/>
                  <a:gd name="connsiteX7" fmla="*/ 1502803 w 6327122"/>
                  <a:gd name="connsiteY7" fmla="*/ 2578920 h 2854227"/>
                  <a:gd name="connsiteX8" fmla="*/ 0 w 6327122"/>
                  <a:gd name="connsiteY8" fmla="*/ 760206 h 2854227"/>
                  <a:gd name="connsiteX0" fmla="*/ 0 w 6327122"/>
                  <a:gd name="connsiteY0" fmla="*/ 760206 h 2854227"/>
                  <a:gd name="connsiteX1" fmla="*/ 1135914 w 6327122"/>
                  <a:gd name="connsiteY1" fmla="*/ 1340 h 2854227"/>
                  <a:gd name="connsiteX2" fmla="*/ 3051365 w 6327122"/>
                  <a:gd name="connsiteY2" fmla="*/ 262357 h 2854227"/>
                  <a:gd name="connsiteX3" fmla="*/ 4930383 w 6327122"/>
                  <a:gd name="connsiteY3" fmla="*/ 132877 h 2854227"/>
                  <a:gd name="connsiteX4" fmla="*/ 6321628 w 6327122"/>
                  <a:gd name="connsiteY4" fmla="*/ 1797916 h 2854227"/>
                  <a:gd name="connsiteX5" fmla="*/ 4934432 w 6327122"/>
                  <a:gd name="connsiteY5" fmla="*/ 2770491 h 2854227"/>
                  <a:gd name="connsiteX6" fmla="*/ 3038085 w 6327122"/>
                  <a:gd name="connsiteY6" fmla="*/ 2796619 h 2854227"/>
                  <a:gd name="connsiteX7" fmla="*/ 1580569 w 6327122"/>
                  <a:gd name="connsiteY7" fmla="*/ 2673782 h 2854227"/>
                  <a:gd name="connsiteX8" fmla="*/ 0 w 6327122"/>
                  <a:gd name="connsiteY8" fmla="*/ 760206 h 28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7122" h="2854227">
                    <a:moveTo>
                      <a:pt x="0" y="760206"/>
                    </a:moveTo>
                    <a:cubicBezTo>
                      <a:pt x="19801" y="473329"/>
                      <a:pt x="652798" y="27407"/>
                      <a:pt x="1135914" y="1340"/>
                    </a:cubicBezTo>
                    <a:cubicBezTo>
                      <a:pt x="1619030" y="-24727"/>
                      <a:pt x="2149015" y="339158"/>
                      <a:pt x="3051365" y="262357"/>
                    </a:cubicBezTo>
                    <a:lnTo>
                      <a:pt x="4930383" y="132877"/>
                    </a:lnTo>
                    <a:lnTo>
                      <a:pt x="6321628" y="1797916"/>
                    </a:lnTo>
                    <a:cubicBezTo>
                      <a:pt x="6406302" y="2149432"/>
                      <a:pt x="5492694" y="2626260"/>
                      <a:pt x="4934432" y="2770491"/>
                    </a:cubicBezTo>
                    <a:cubicBezTo>
                      <a:pt x="4376170" y="2914722"/>
                      <a:pt x="3660639" y="2837523"/>
                      <a:pt x="3038085" y="2796619"/>
                    </a:cubicBezTo>
                    <a:lnTo>
                      <a:pt x="1580569" y="2673782"/>
                    </a:lnTo>
                    <a:lnTo>
                      <a:pt x="0" y="760206"/>
                    </a:lnTo>
                    <a:close/>
                  </a:path>
                </a:pathLst>
              </a:custGeom>
              <a:solidFill>
                <a:srgbClr val="339966">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TextBox 42"/>
              <p:cNvSpPr txBox="1"/>
              <p:nvPr/>
            </p:nvSpPr>
            <p:spPr>
              <a:xfrm>
                <a:off x="3897582" y="2824106"/>
                <a:ext cx="3275428" cy="418020"/>
              </a:xfrm>
              <a:prstGeom prst="rect">
                <a:avLst/>
              </a:prstGeom>
              <a:noFill/>
              <a:ln w="31750">
                <a:solidFill>
                  <a:schemeClr val="tx1"/>
                </a:solidFill>
                <a:prstDash val="dash"/>
              </a:ln>
            </p:spPr>
            <p:txBody>
              <a:bodyPr wrap="square" rtlCol="0">
                <a:spAutoFit/>
              </a:bodyPr>
              <a:lstStyle/>
              <a:p>
                <a:endParaRPr lang="en-US" dirty="0">
                  <a:solidFill>
                    <a:srgbClr val="000000"/>
                  </a:solidFill>
                </a:endParaRPr>
              </a:p>
            </p:txBody>
          </p:sp>
          <p:sp>
            <p:nvSpPr>
              <p:cNvPr id="46" name="Oval 45"/>
              <p:cNvSpPr/>
              <p:nvPr/>
            </p:nvSpPr>
            <p:spPr>
              <a:xfrm>
                <a:off x="4642681" y="3703902"/>
                <a:ext cx="1143000" cy="1143000"/>
              </a:xfrm>
              <a:prstGeom prst="ellipse">
                <a:avLst/>
              </a:prstGeom>
              <a:solidFill>
                <a:srgbClr val="EA3C2A">
                  <a:alpha val="28627"/>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cxnSp>
            <p:nvCxnSpPr>
              <p:cNvPr id="50" name="Straight Arrow Connector 49"/>
              <p:cNvCxnSpPr/>
              <p:nvPr/>
            </p:nvCxnSpPr>
            <p:spPr bwMode="auto">
              <a:xfrm flipH="1">
                <a:off x="7227253" y="3878117"/>
                <a:ext cx="532715" cy="7193"/>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p:cNvSpPr txBox="1"/>
              <p:nvPr/>
            </p:nvSpPr>
            <p:spPr>
              <a:xfrm>
                <a:off x="7417125" y="3677356"/>
                <a:ext cx="1512579" cy="661864"/>
              </a:xfrm>
              <a:prstGeom prst="rect">
                <a:avLst/>
              </a:prstGeom>
              <a:noFill/>
              <a:ln w="25400">
                <a:noFill/>
              </a:ln>
            </p:spPr>
            <p:txBody>
              <a:bodyPr wrap="square" rtlCol="0">
                <a:spAutoFit/>
              </a:bodyPr>
              <a:lstStyle/>
              <a:p>
                <a:pPr algn="ctr"/>
                <a:r>
                  <a:rPr lang="en-US" sz="1600" b="1" dirty="0" smtClean="0">
                    <a:solidFill>
                      <a:srgbClr val="000000"/>
                    </a:solidFill>
                    <a:latin typeface="Arial"/>
                    <a:cs typeface="Calibri" pitchFamily="34" charset="0"/>
                  </a:rPr>
                  <a:t>  Greater Wattenberg</a:t>
                </a:r>
                <a:endParaRPr lang="en-US" sz="1600" b="1" dirty="0">
                  <a:solidFill>
                    <a:srgbClr val="000000"/>
                  </a:solidFill>
                  <a:latin typeface="Arial"/>
                  <a:cs typeface="Calibri" pitchFamily="34" charset="0"/>
                </a:endParaRPr>
              </a:p>
            </p:txBody>
          </p:sp>
          <p:sp>
            <p:nvSpPr>
              <p:cNvPr id="53" name="TextBox 52"/>
              <p:cNvSpPr txBox="1"/>
              <p:nvPr/>
            </p:nvSpPr>
            <p:spPr>
              <a:xfrm>
                <a:off x="4303686" y="1601478"/>
                <a:ext cx="1625807" cy="661864"/>
              </a:xfrm>
              <a:prstGeom prst="rect">
                <a:avLst/>
              </a:prstGeom>
              <a:noFill/>
              <a:ln w="25400">
                <a:noFill/>
              </a:ln>
            </p:spPr>
            <p:txBody>
              <a:bodyPr wrap="square" rtlCol="0">
                <a:spAutoFit/>
              </a:bodyPr>
              <a:lstStyle/>
              <a:p>
                <a:pPr algn="ctr"/>
                <a:r>
                  <a:rPr lang="en-US" sz="1600" b="1" dirty="0" smtClean="0">
                    <a:solidFill>
                      <a:srgbClr val="000000"/>
                    </a:solidFill>
                    <a:latin typeface="Arial"/>
                    <a:cs typeface="Calibri" pitchFamily="34" charset="0"/>
                  </a:rPr>
                  <a:t>Northern Colorado</a:t>
                </a:r>
                <a:endParaRPr lang="en-US" sz="1600" b="1" dirty="0">
                  <a:solidFill>
                    <a:srgbClr val="000000"/>
                  </a:solidFill>
                  <a:latin typeface="Arial"/>
                  <a:cs typeface="Calibri" pitchFamily="34" charset="0"/>
                </a:endParaRPr>
              </a:p>
            </p:txBody>
          </p:sp>
          <p:cxnSp>
            <p:nvCxnSpPr>
              <p:cNvPr id="54" name="Straight Arrow Connector 53"/>
              <p:cNvCxnSpPr/>
              <p:nvPr/>
            </p:nvCxnSpPr>
            <p:spPr bwMode="auto">
              <a:xfrm>
                <a:off x="5621580" y="1919922"/>
                <a:ext cx="588789" cy="0"/>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Oval 54"/>
              <p:cNvSpPr/>
              <p:nvPr/>
            </p:nvSpPr>
            <p:spPr>
              <a:xfrm>
                <a:off x="6266986" y="1344381"/>
                <a:ext cx="2643054" cy="1479725"/>
              </a:xfrm>
              <a:prstGeom prst="ellipse">
                <a:avLst/>
              </a:prstGeom>
              <a:no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grpSp>
            <p:nvGrpSpPr>
              <p:cNvPr id="56" name="Group 55"/>
              <p:cNvGrpSpPr/>
              <p:nvPr/>
            </p:nvGrpSpPr>
            <p:grpSpPr>
              <a:xfrm>
                <a:off x="7554234" y="4443449"/>
                <a:ext cx="1435912" cy="779049"/>
                <a:chOff x="7621114" y="5594794"/>
                <a:chExt cx="1435912" cy="779049"/>
              </a:xfrm>
            </p:grpSpPr>
            <p:sp>
              <p:nvSpPr>
                <p:cNvPr id="57" name="Text Box 13"/>
                <p:cNvSpPr txBox="1">
                  <a:spLocks noChangeArrowheads="1"/>
                </p:cNvSpPr>
                <p:nvPr/>
              </p:nvSpPr>
              <p:spPr bwMode="auto">
                <a:xfrm>
                  <a:off x="7961659" y="5594794"/>
                  <a:ext cx="1048675" cy="27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defRPr>
                      <a:solidFill>
                        <a:schemeClr val="tx1"/>
                      </a:solidFill>
                      <a:latin typeface="Arial" pitchFamily="34" charset="0"/>
                    </a:defRPr>
                  </a:lvl6pPr>
                  <a:lvl7pPr marL="2971800" indent="-228600" eaLnBrk="0" fontAlgn="base" hangingPunct="0">
                    <a:spcBef>
                      <a:spcPct val="50000"/>
                    </a:spcBef>
                    <a:spcAft>
                      <a:spcPct val="0"/>
                    </a:spcAft>
                    <a:defRPr>
                      <a:solidFill>
                        <a:schemeClr val="tx1"/>
                      </a:solidFill>
                      <a:latin typeface="Arial" pitchFamily="34" charset="0"/>
                    </a:defRPr>
                  </a:lvl7pPr>
                  <a:lvl8pPr marL="3429000" indent="-228600" eaLnBrk="0" fontAlgn="base" hangingPunct="0">
                    <a:spcBef>
                      <a:spcPct val="50000"/>
                    </a:spcBef>
                    <a:spcAft>
                      <a:spcPct val="0"/>
                    </a:spcAft>
                    <a:defRPr>
                      <a:solidFill>
                        <a:schemeClr val="tx1"/>
                      </a:solidFill>
                      <a:latin typeface="Arial" pitchFamily="34" charset="0"/>
                    </a:defRPr>
                  </a:lvl8pPr>
                  <a:lvl9pPr marL="3886200" indent="-228600" eaLnBrk="0" fontAlgn="base" hangingPunct="0">
                    <a:spcBef>
                      <a:spcPct val="50000"/>
                    </a:spcBef>
                    <a:spcAft>
                      <a:spcPct val="0"/>
                    </a:spcAft>
                    <a:defRPr>
                      <a:solidFill>
                        <a:schemeClr val="tx1"/>
                      </a:solidFill>
                      <a:latin typeface="Arial" pitchFamily="34" charset="0"/>
                    </a:defRPr>
                  </a:lvl9pPr>
                </a:lstStyle>
                <a:p>
                  <a:pPr algn="ctr" eaLnBrk="1" hangingPunct="1"/>
                  <a:r>
                    <a:rPr lang="en-US" sz="1000" b="1" dirty="0" smtClean="0">
                      <a:solidFill>
                        <a:srgbClr val="000000"/>
                      </a:solidFill>
                      <a:cs typeface="Arial" pitchFamily="34" charset="0"/>
                    </a:rPr>
                    <a:t>NBL Acreage</a:t>
                  </a:r>
                  <a:endParaRPr lang="en-US" sz="1000" b="1" dirty="0">
                    <a:solidFill>
                      <a:srgbClr val="000000"/>
                    </a:solidFill>
                    <a:cs typeface="Arial" pitchFamily="34" charset="0"/>
                  </a:endParaRPr>
                </a:p>
              </p:txBody>
            </p:sp>
            <p:sp>
              <p:nvSpPr>
                <p:cNvPr id="58" name="Rectangle 57"/>
                <p:cNvSpPr/>
                <p:nvPr/>
              </p:nvSpPr>
              <p:spPr>
                <a:xfrm>
                  <a:off x="7621114" y="5609765"/>
                  <a:ext cx="325672" cy="204664"/>
                </a:xfrm>
                <a:prstGeom prst="rect">
                  <a:avLst/>
                </a:prstGeom>
                <a:solidFill>
                  <a:srgbClr val="0070C0">
                    <a:alpha val="48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solidFill>
                      <a:sysClr val="windowText" lastClr="000000"/>
                    </a:solidFill>
                  </a:endParaRPr>
                </a:p>
              </p:txBody>
            </p:sp>
            <p:sp>
              <p:nvSpPr>
                <p:cNvPr id="59" name="Rectangle 58"/>
                <p:cNvSpPr/>
                <p:nvPr/>
              </p:nvSpPr>
              <p:spPr>
                <a:xfrm>
                  <a:off x="7874833" y="5811355"/>
                  <a:ext cx="1182193" cy="3124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b="1" dirty="0">
                      <a:solidFill>
                        <a:sysClr val="windowText" lastClr="000000"/>
                      </a:solidFill>
                      <a:cs typeface="Arial" pitchFamily="34" charset="0"/>
                    </a:rPr>
                    <a:t>Gas </a:t>
                  </a:r>
                  <a:r>
                    <a:rPr lang="en-US" sz="1000" b="1" dirty="0" smtClean="0">
                      <a:solidFill>
                        <a:sysClr val="windowText" lastClr="000000"/>
                      </a:solidFill>
                      <a:cs typeface="Arial" pitchFamily="34" charset="0"/>
                    </a:rPr>
                    <a:t>Window</a:t>
                  </a:r>
                  <a:endParaRPr lang="en-US" sz="1000" b="1" dirty="0">
                    <a:solidFill>
                      <a:sysClr val="windowText" lastClr="000000"/>
                    </a:solidFill>
                    <a:cs typeface="Arial" pitchFamily="34" charset="0"/>
                  </a:endParaRPr>
                </a:p>
              </p:txBody>
            </p:sp>
            <p:sp>
              <p:nvSpPr>
                <p:cNvPr id="60" name="Rectangle 59"/>
                <p:cNvSpPr/>
                <p:nvPr/>
              </p:nvSpPr>
              <p:spPr>
                <a:xfrm>
                  <a:off x="7942992" y="6048024"/>
                  <a:ext cx="1036889" cy="3258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b="1" dirty="0" smtClean="0">
                      <a:solidFill>
                        <a:sysClr val="windowText" lastClr="000000"/>
                      </a:solidFill>
                    </a:rPr>
                    <a:t>Oil Window</a:t>
                  </a:r>
                  <a:endParaRPr lang="en-US" sz="1000" b="1" dirty="0">
                    <a:solidFill>
                      <a:sysClr val="windowText" lastClr="000000"/>
                    </a:solidFill>
                  </a:endParaRPr>
                </a:p>
              </p:txBody>
            </p:sp>
            <p:sp>
              <p:nvSpPr>
                <p:cNvPr id="61" name="Rectangle 60"/>
                <p:cNvSpPr/>
                <p:nvPr/>
              </p:nvSpPr>
              <p:spPr>
                <a:xfrm>
                  <a:off x="7621405" y="6108602"/>
                  <a:ext cx="325672" cy="204664"/>
                </a:xfrm>
                <a:prstGeom prst="rect">
                  <a:avLst/>
                </a:prstGeom>
                <a:solidFill>
                  <a:srgbClr val="339966">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Rectangle 61"/>
                <p:cNvSpPr/>
                <p:nvPr/>
              </p:nvSpPr>
              <p:spPr>
                <a:xfrm>
                  <a:off x="7621114" y="5850917"/>
                  <a:ext cx="325672" cy="204664"/>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31" name="Rounded Rectangle 30"/>
            <p:cNvSpPr/>
            <p:nvPr/>
          </p:nvSpPr>
          <p:spPr bwMode="auto">
            <a:xfrm>
              <a:off x="7089025" y="1869431"/>
              <a:ext cx="1404975" cy="527804"/>
            </a:xfrm>
            <a:prstGeom prst="roundRect">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a:lnSpc>
                  <a:spcPts val="1000"/>
                </a:lnSpc>
              </a:pPr>
              <a:r>
                <a:rPr lang="en-US" sz="900" b="1" dirty="0" smtClean="0">
                  <a:solidFill>
                    <a:srgbClr val="000000"/>
                  </a:solidFill>
                </a:rPr>
                <a:t>230,000 Net Acres</a:t>
              </a:r>
            </a:p>
            <a:p>
              <a:pPr algn="ctr">
                <a:lnSpc>
                  <a:spcPts val="1000"/>
                </a:lnSpc>
              </a:pPr>
              <a:r>
                <a:rPr lang="en-US" sz="900" b="1" dirty="0" smtClean="0">
                  <a:solidFill>
                    <a:srgbClr val="000000"/>
                  </a:solidFill>
                </a:rPr>
                <a:t>300 </a:t>
              </a:r>
              <a:r>
                <a:rPr lang="en-US" sz="900" b="1" dirty="0" err="1" smtClean="0">
                  <a:solidFill>
                    <a:srgbClr val="000000"/>
                  </a:solidFill>
                </a:rPr>
                <a:t>MMBoe</a:t>
              </a:r>
              <a:r>
                <a:rPr lang="en-US" sz="900" b="1" dirty="0" smtClean="0">
                  <a:solidFill>
                    <a:srgbClr val="000000"/>
                  </a:solidFill>
                </a:rPr>
                <a:t> NRR</a:t>
              </a:r>
            </a:p>
            <a:p>
              <a:pPr algn="ctr">
                <a:lnSpc>
                  <a:spcPts val="1000"/>
                </a:lnSpc>
              </a:pPr>
              <a:r>
                <a:rPr lang="en-US" sz="900" b="1" dirty="0" smtClean="0">
                  <a:solidFill>
                    <a:srgbClr val="000000"/>
                  </a:solidFill>
                </a:rPr>
                <a:t>1,750 Locations</a:t>
              </a:r>
              <a:endParaRPr lang="en-US" sz="900" b="1" dirty="0">
                <a:solidFill>
                  <a:srgbClr val="000000"/>
                </a:solidFill>
              </a:endParaRPr>
            </a:p>
          </p:txBody>
        </p:sp>
        <p:sp>
          <p:nvSpPr>
            <p:cNvPr id="33" name="Rounded Rectangle 32"/>
            <p:cNvSpPr/>
            <p:nvPr/>
          </p:nvSpPr>
          <p:spPr bwMode="auto">
            <a:xfrm>
              <a:off x="5964287" y="3203862"/>
              <a:ext cx="1404975" cy="527804"/>
            </a:xfrm>
            <a:prstGeom prst="roundRect">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a:lnSpc>
                  <a:spcPts val="1000"/>
                </a:lnSpc>
              </a:pPr>
              <a:r>
                <a:rPr lang="en-US" sz="900" b="1" dirty="0" smtClean="0">
                  <a:solidFill>
                    <a:srgbClr val="000000"/>
                  </a:solidFill>
                </a:rPr>
                <a:t>290,000 Net Acres</a:t>
              </a:r>
            </a:p>
            <a:p>
              <a:pPr algn="ctr">
                <a:lnSpc>
                  <a:spcPts val="1000"/>
                </a:lnSpc>
              </a:pPr>
              <a:r>
                <a:rPr lang="en-US" sz="900" b="1" dirty="0" smtClean="0">
                  <a:solidFill>
                    <a:srgbClr val="000000"/>
                  </a:solidFill>
                </a:rPr>
                <a:t>1,400 </a:t>
              </a:r>
              <a:r>
                <a:rPr lang="en-US" sz="900" b="1" dirty="0" err="1" smtClean="0">
                  <a:solidFill>
                    <a:srgbClr val="000000"/>
                  </a:solidFill>
                </a:rPr>
                <a:t>MMBoe</a:t>
              </a:r>
              <a:r>
                <a:rPr lang="en-US" sz="900" b="1" dirty="0" smtClean="0">
                  <a:solidFill>
                    <a:srgbClr val="000000"/>
                  </a:solidFill>
                </a:rPr>
                <a:t> NRR</a:t>
              </a:r>
            </a:p>
            <a:p>
              <a:pPr algn="ctr">
                <a:lnSpc>
                  <a:spcPts val="1000"/>
                </a:lnSpc>
              </a:pPr>
              <a:r>
                <a:rPr lang="en-US" sz="900" b="1" dirty="0" smtClean="0">
                  <a:solidFill>
                    <a:srgbClr val="000000"/>
                  </a:solidFill>
                </a:rPr>
                <a:t>6,400 locations</a:t>
              </a:r>
              <a:endParaRPr lang="en-US" sz="900" b="1" dirty="0">
                <a:solidFill>
                  <a:srgbClr val="000000"/>
                </a:solidFill>
              </a:endParaRPr>
            </a:p>
          </p:txBody>
        </p:sp>
        <p:sp>
          <p:nvSpPr>
            <p:cNvPr id="35" name="Rounded Rectangle 34"/>
            <p:cNvSpPr/>
            <p:nvPr/>
          </p:nvSpPr>
          <p:spPr bwMode="auto">
            <a:xfrm>
              <a:off x="5039409" y="4543949"/>
              <a:ext cx="1404975" cy="527804"/>
            </a:xfrm>
            <a:prstGeom prst="roundRect">
              <a:avLst/>
            </a:prstGeom>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a:lnSpc>
                  <a:spcPts val="1000"/>
                </a:lnSpc>
              </a:pPr>
              <a:r>
                <a:rPr lang="en-US" sz="900" b="1" dirty="0" smtClean="0">
                  <a:solidFill>
                    <a:srgbClr val="000000"/>
                  </a:solidFill>
                </a:rPr>
                <a:t>120,000 Net Acres</a:t>
              </a:r>
            </a:p>
            <a:p>
              <a:pPr algn="ctr">
                <a:lnSpc>
                  <a:spcPts val="1000"/>
                </a:lnSpc>
              </a:pPr>
              <a:r>
                <a:rPr lang="en-US" sz="900" b="1" dirty="0" smtClean="0">
                  <a:solidFill>
                    <a:srgbClr val="000000"/>
                  </a:solidFill>
                </a:rPr>
                <a:t>400 </a:t>
              </a:r>
              <a:r>
                <a:rPr lang="en-US" sz="900" b="1" dirty="0" err="1" smtClean="0">
                  <a:solidFill>
                    <a:srgbClr val="000000"/>
                  </a:solidFill>
                </a:rPr>
                <a:t>MMBoe</a:t>
              </a:r>
              <a:r>
                <a:rPr lang="en-US" sz="900" b="1" dirty="0" smtClean="0">
                  <a:solidFill>
                    <a:srgbClr val="000000"/>
                  </a:solidFill>
                </a:rPr>
                <a:t> NRR 1,350 Locations</a:t>
              </a:r>
              <a:endParaRPr lang="en-US" sz="900" b="1" dirty="0">
                <a:solidFill>
                  <a:srgbClr val="000000"/>
                </a:solidFill>
              </a:endParaRPr>
            </a:p>
          </p:txBody>
        </p:sp>
      </p:grpSp>
      <p:sp>
        <p:nvSpPr>
          <p:cNvPr id="4" name="Title 3"/>
          <p:cNvSpPr>
            <a:spLocks noGrp="1"/>
          </p:cNvSpPr>
          <p:nvPr>
            <p:ph type="title"/>
          </p:nvPr>
        </p:nvSpPr>
        <p:spPr>
          <a:xfrm>
            <a:off x="609600" y="152399"/>
            <a:ext cx="9448800" cy="776177"/>
          </a:xfrm>
        </p:spPr>
        <p:txBody>
          <a:bodyPr>
            <a:normAutofit/>
          </a:bodyPr>
          <a:lstStyle/>
          <a:p>
            <a:r>
              <a:rPr lang="en-US" sz="2700" dirty="0" smtClean="0"/>
              <a:t>Noble Energy Portfolio and Operations</a:t>
            </a:r>
            <a:r>
              <a:rPr lang="en-US" dirty="0" smtClean="0"/>
              <a:t/>
            </a:r>
            <a:br>
              <a:rPr lang="en-US" dirty="0" smtClean="0"/>
            </a:br>
            <a:r>
              <a:rPr lang="en-US" sz="1600" b="0" i="1" dirty="0"/>
              <a:t>T</a:t>
            </a:r>
            <a:r>
              <a:rPr lang="en-US" sz="1600" b="0" i="1" dirty="0" smtClean="0"/>
              <a:t>he DJ Basin</a:t>
            </a:r>
            <a:endParaRPr lang="en-US" sz="1600" b="0" dirty="0"/>
          </a:p>
        </p:txBody>
      </p:sp>
      <p:sp>
        <p:nvSpPr>
          <p:cNvPr id="2" name="Slide Number Placeholder 1"/>
          <p:cNvSpPr>
            <a:spLocks noGrp="1"/>
          </p:cNvSpPr>
          <p:nvPr>
            <p:ph type="sldNum" sz="quarter" idx="10"/>
          </p:nvPr>
        </p:nvSpPr>
        <p:spPr/>
        <p:txBody>
          <a:bodyPr/>
          <a:lstStyle/>
          <a:p>
            <a:pPr>
              <a:defRPr/>
            </a:pPr>
            <a:fld id="{9D26945B-8BDE-4EAD-8A21-9F874C7A697A}" type="slidenum">
              <a:rPr lang="en-US" smtClean="0">
                <a:solidFill>
                  <a:srgbClr val="FFFFFF"/>
                </a:solidFill>
              </a:rPr>
              <a:pPr>
                <a:defRPr/>
              </a:pPr>
              <a:t>5</a:t>
            </a:fld>
            <a:endParaRPr lang="en-US">
              <a:solidFill>
                <a:srgbClr val="FFFFFF"/>
              </a:solidFill>
            </a:endParaRPr>
          </a:p>
        </p:txBody>
      </p:sp>
      <p:sp>
        <p:nvSpPr>
          <p:cNvPr id="32" name="Rectangle 17"/>
          <p:cNvSpPr>
            <a:spLocks noGrp="1" noChangeArrowheads="1"/>
          </p:cNvSpPr>
          <p:nvPr>
            <p:ph idx="4294967295"/>
          </p:nvPr>
        </p:nvSpPr>
        <p:spPr>
          <a:xfrm>
            <a:off x="533400" y="1143000"/>
            <a:ext cx="4440005" cy="4954874"/>
          </a:xfrm>
        </p:spPr>
        <p:txBody>
          <a:bodyPr>
            <a:normAutofit lnSpcReduction="10000"/>
          </a:bodyPr>
          <a:lstStyle/>
          <a:p>
            <a:r>
              <a:rPr lang="en-US" kern="1200" dirty="0" smtClean="0"/>
              <a:t>640,000 Net Acres</a:t>
            </a:r>
          </a:p>
          <a:p>
            <a:endParaRPr lang="en-US" kern="1200" dirty="0" smtClean="0"/>
          </a:p>
          <a:p>
            <a:r>
              <a:rPr lang="en-US" kern="1200" dirty="0" smtClean="0"/>
              <a:t>Accelerating Development</a:t>
            </a:r>
          </a:p>
          <a:p>
            <a:pPr lvl="1"/>
            <a:r>
              <a:rPr lang="en-US" kern="1200" dirty="0" smtClean="0"/>
              <a:t>50</a:t>
            </a:r>
            <a:r>
              <a:rPr lang="en-US" kern="1200" dirty="0"/>
              <a:t>% More </a:t>
            </a:r>
            <a:r>
              <a:rPr lang="en-US" kern="1200" dirty="0" smtClean="0"/>
              <a:t>Wells </a:t>
            </a:r>
            <a:r>
              <a:rPr lang="en-US" kern="1200" dirty="0"/>
              <a:t>in </a:t>
            </a:r>
            <a:r>
              <a:rPr lang="en-US" kern="1200" dirty="0" smtClean="0"/>
              <a:t>2013 than </a:t>
            </a:r>
            <a:r>
              <a:rPr lang="en-US" kern="1200" dirty="0"/>
              <a:t>2012</a:t>
            </a:r>
          </a:p>
          <a:p>
            <a:endParaRPr lang="en-US" kern="1200" dirty="0" smtClean="0"/>
          </a:p>
          <a:p>
            <a:r>
              <a:rPr lang="en-US" kern="1200" dirty="0" smtClean="0"/>
              <a:t>Expanding into Northern Colorado</a:t>
            </a:r>
          </a:p>
          <a:p>
            <a:endParaRPr lang="en-US" kern="1200" dirty="0" smtClean="0"/>
          </a:p>
          <a:p>
            <a:r>
              <a:rPr lang="en-US" kern="1200" dirty="0" smtClean="0"/>
              <a:t>Dramatic Growth in 2013</a:t>
            </a:r>
          </a:p>
          <a:p>
            <a:pPr lvl="1"/>
            <a:r>
              <a:rPr lang="en-US" kern="1200" dirty="0" smtClean="0"/>
              <a:t>Production up 25% to 96 </a:t>
            </a:r>
            <a:r>
              <a:rPr lang="en-US" kern="1200" dirty="0" err="1" smtClean="0"/>
              <a:t>MBoe</a:t>
            </a:r>
            <a:r>
              <a:rPr lang="en-US" kern="1200" dirty="0" smtClean="0"/>
              <a:t>/d</a:t>
            </a:r>
          </a:p>
          <a:p>
            <a:endParaRPr lang="en-US" kern="1200" dirty="0" smtClean="0"/>
          </a:p>
          <a:p>
            <a:r>
              <a:rPr lang="en-US" kern="1200" dirty="0" smtClean="0"/>
              <a:t>Investing $1.7 Billion or 45% of Total Capital Program</a:t>
            </a:r>
          </a:p>
          <a:p>
            <a:endParaRPr lang="en-US" kern="1200" dirty="0" smtClean="0"/>
          </a:p>
          <a:p>
            <a:r>
              <a:rPr lang="en-US" dirty="0" smtClean="0"/>
              <a:t>1000+ Colorado Employees</a:t>
            </a:r>
          </a:p>
          <a:p>
            <a:endParaRPr lang="en-US" dirty="0" smtClean="0"/>
          </a:p>
          <a:p>
            <a:r>
              <a:rPr lang="en-US" kern="1200" dirty="0" smtClean="0"/>
              <a:t>1500+ Contractors</a:t>
            </a:r>
          </a:p>
        </p:txBody>
      </p:sp>
    </p:spTree>
    <p:extLst>
      <p:ext uri="{BB962C8B-B14F-4D97-AF65-F5344CB8AC3E}">
        <p14:creationId xmlns:p14="http://schemas.microsoft.com/office/powerpoint/2010/main" val="109393897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1776" t="7746" r="9269" b="-3182"/>
          <a:stretch/>
        </p:blipFill>
        <p:spPr>
          <a:xfrm>
            <a:off x="990599" y="990600"/>
            <a:ext cx="8675779" cy="6033348"/>
          </a:xfrm>
          <a:prstGeom prst="rect">
            <a:avLst/>
          </a:prstGeom>
          <a:noFill/>
        </p:spPr>
      </p:pic>
      <p:sp>
        <p:nvSpPr>
          <p:cNvPr id="21508" name="Rectangle 11"/>
          <p:cNvSpPr>
            <a:spLocks noGrp="1" noChangeArrowheads="1"/>
          </p:cNvSpPr>
          <p:nvPr>
            <p:ph type="title"/>
          </p:nvPr>
        </p:nvSpPr>
        <p:spPr>
          <a:xfrm>
            <a:off x="609600" y="76200"/>
            <a:ext cx="9349264" cy="914400"/>
          </a:xfrm>
        </p:spPr>
        <p:txBody>
          <a:bodyPr>
            <a:normAutofit/>
          </a:bodyPr>
          <a:lstStyle/>
          <a:p>
            <a:r>
              <a:rPr lang="en-US" dirty="0" smtClean="0"/>
              <a:t>DJ Basin – A Transformation for Colorado</a:t>
            </a:r>
            <a:br>
              <a:rPr lang="en-US" dirty="0" smtClean="0"/>
            </a:br>
            <a:r>
              <a:rPr lang="en-US" sz="1400" b="0" i="1" dirty="0" smtClean="0"/>
              <a:t>At the intersection of resources and technology</a:t>
            </a:r>
            <a:endParaRPr lang="en-US" sz="1800" b="0" i="1" dirty="0" smtClean="0"/>
          </a:p>
        </p:txBody>
      </p:sp>
      <p:sp>
        <p:nvSpPr>
          <p:cNvPr id="21509" name="Rectangle 12"/>
          <p:cNvSpPr>
            <a:spLocks noGrp="1" noChangeArrowheads="1"/>
          </p:cNvSpPr>
          <p:nvPr>
            <p:ph idx="4294967295"/>
          </p:nvPr>
        </p:nvSpPr>
        <p:spPr>
          <a:xfrm>
            <a:off x="622772" y="1020722"/>
            <a:ext cx="7185859" cy="5302473"/>
          </a:xfrm>
        </p:spPr>
        <p:txBody>
          <a:bodyPr>
            <a:normAutofit/>
          </a:bodyPr>
          <a:lstStyle/>
          <a:p>
            <a:pPr>
              <a:lnSpc>
                <a:spcPct val="100000"/>
              </a:lnSpc>
              <a:spcBef>
                <a:spcPts val="0"/>
              </a:spcBef>
              <a:spcAft>
                <a:spcPts val="600"/>
              </a:spcAft>
            </a:pPr>
            <a:r>
              <a:rPr lang="en-US" kern="1200" dirty="0" smtClean="0"/>
              <a:t>Denver-Julesberg Basin – a premier oil play</a:t>
            </a:r>
          </a:p>
          <a:p>
            <a:pPr lvl="1">
              <a:spcBef>
                <a:spcPts val="0"/>
              </a:spcBef>
              <a:spcAft>
                <a:spcPts val="600"/>
              </a:spcAft>
            </a:pPr>
            <a:r>
              <a:rPr lang="en-US" sz="1400" b="0" dirty="0" smtClean="0"/>
              <a:t>Discovered in 1970</a:t>
            </a:r>
            <a:endParaRPr lang="en-US" sz="1400" b="0" kern="1200" dirty="0" smtClean="0"/>
          </a:p>
          <a:p>
            <a:pPr lvl="1">
              <a:lnSpc>
                <a:spcPct val="100000"/>
              </a:lnSpc>
              <a:spcBef>
                <a:spcPts val="0"/>
              </a:spcBef>
              <a:spcAft>
                <a:spcPts val="600"/>
              </a:spcAft>
            </a:pPr>
            <a:r>
              <a:rPr lang="en-US" sz="1400" b="0" kern="1200" dirty="0" smtClean="0"/>
              <a:t>Technology is unlocking world-class resources</a:t>
            </a:r>
          </a:p>
          <a:p>
            <a:pPr lvl="1">
              <a:lnSpc>
                <a:spcPct val="100000"/>
              </a:lnSpc>
              <a:spcBef>
                <a:spcPts val="0"/>
              </a:spcBef>
              <a:spcAft>
                <a:spcPts val="600"/>
              </a:spcAft>
            </a:pPr>
            <a:r>
              <a:rPr lang="en-US" sz="1400" b="0" kern="1200" dirty="0" smtClean="0"/>
              <a:t>Combination of horizontal drilling technology with hydraulic fracture stimulation technology is driving up recoverability</a:t>
            </a:r>
          </a:p>
          <a:p>
            <a:pPr>
              <a:lnSpc>
                <a:spcPct val="100000"/>
              </a:lnSpc>
              <a:spcBef>
                <a:spcPts val="0"/>
              </a:spcBef>
              <a:spcAft>
                <a:spcPts val="600"/>
              </a:spcAft>
            </a:pPr>
            <a:endParaRPr lang="en-US" kern="1200" dirty="0" smtClean="0"/>
          </a:p>
          <a:p>
            <a:pPr>
              <a:lnSpc>
                <a:spcPct val="100000"/>
              </a:lnSpc>
              <a:spcBef>
                <a:spcPts val="0"/>
              </a:spcBef>
              <a:spcAft>
                <a:spcPts val="600"/>
              </a:spcAft>
            </a:pPr>
            <a:r>
              <a:rPr lang="en-US" kern="1200" dirty="0" smtClean="0"/>
              <a:t>Colorado Compares Favorably to Other Plays</a:t>
            </a:r>
          </a:p>
          <a:p>
            <a:pPr lvl="1">
              <a:lnSpc>
                <a:spcPct val="100000"/>
              </a:lnSpc>
              <a:spcBef>
                <a:spcPts val="0"/>
              </a:spcBef>
              <a:spcAft>
                <a:spcPts val="600"/>
              </a:spcAft>
            </a:pPr>
            <a:r>
              <a:rPr lang="en-US" sz="1400" b="0" kern="1200" dirty="0" smtClean="0"/>
              <a:t>DJ original oil </a:t>
            </a:r>
            <a:r>
              <a:rPr lang="en-US" sz="1400" b="0" kern="1200" dirty="0"/>
              <a:t>in place </a:t>
            </a:r>
            <a:r>
              <a:rPr lang="en-US" sz="1400" b="0" kern="1200" dirty="0" smtClean="0"/>
              <a:t>(OOIP) now </a:t>
            </a:r>
            <a:r>
              <a:rPr lang="en-US" sz="1400" b="0" kern="1200" dirty="0"/>
              <a:t>estimated at 74 </a:t>
            </a:r>
            <a:r>
              <a:rPr lang="en-US" sz="1400" b="0" kern="1200" dirty="0" err="1"/>
              <a:t>MMBoe</a:t>
            </a:r>
            <a:r>
              <a:rPr lang="en-US" sz="1400" b="0" kern="1200" dirty="0"/>
              <a:t> per </a:t>
            </a:r>
            <a:r>
              <a:rPr lang="en-US" sz="1400" b="0" kern="1200" dirty="0" smtClean="0"/>
              <a:t>section</a:t>
            </a:r>
          </a:p>
          <a:p>
            <a:pPr lvl="1">
              <a:lnSpc>
                <a:spcPct val="100000"/>
              </a:lnSpc>
              <a:spcBef>
                <a:spcPts val="0"/>
              </a:spcBef>
              <a:spcAft>
                <a:spcPts val="600"/>
              </a:spcAft>
            </a:pPr>
            <a:r>
              <a:rPr lang="en-US" sz="1400" b="0" kern="1200" dirty="0" err="1" smtClean="0"/>
              <a:t>Bakken</a:t>
            </a:r>
            <a:r>
              <a:rPr lang="en-US" sz="1400" b="0" kern="1200" dirty="0" smtClean="0"/>
              <a:t> OOIP estimates at 10-15 </a:t>
            </a:r>
            <a:r>
              <a:rPr lang="en-US" sz="1400" b="0" kern="1200" dirty="0" err="1" smtClean="0"/>
              <a:t>MMBoe</a:t>
            </a:r>
            <a:r>
              <a:rPr lang="en-US" sz="1400" b="0" kern="1200" dirty="0" smtClean="0"/>
              <a:t> per section</a:t>
            </a:r>
          </a:p>
          <a:p>
            <a:pPr lvl="1">
              <a:lnSpc>
                <a:spcPct val="100000"/>
              </a:lnSpc>
              <a:spcBef>
                <a:spcPts val="0"/>
              </a:spcBef>
              <a:spcAft>
                <a:spcPts val="600"/>
              </a:spcAft>
            </a:pPr>
            <a:r>
              <a:rPr lang="en-US" sz="1400" b="0" kern="1200" dirty="0" smtClean="0"/>
              <a:t>Eagle Ford OOIP estimates at 30-50 </a:t>
            </a:r>
            <a:r>
              <a:rPr lang="en-US" sz="1400" b="0" kern="1200" dirty="0" err="1" smtClean="0"/>
              <a:t>MMBoe</a:t>
            </a:r>
            <a:r>
              <a:rPr lang="en-US" sz="1400" b="0" kern="1200" dirty="0" smtClean="0"/>
              <a:t> per section</a:t>
            </a:r>
          </a:p>
          <a:p>
            <a:pPr>
              <a:lnSpc>
                <a:spcPct val="100000"/>
              </a:lnSpc>
              <a:spcBef>
                <a:spcPts val="0"/>
              </a:spcBef>
              <a:spcAft>
                <a:spcPts val="600"/>
              </a:spcAft>
            </a:pPr>
            <a:endParaRPr lang="en-US" kern="1200" dirty="0" smtClean="0"/>
          </a:p>
          <a:p>
            <a:pPr>
              <a:lnSpc>
                <a:spcPct val="100000"/>
              </a:lnSpc>
              <a:spcBef>
                <a:spcPts val="0"/>
              </a:spcBef>
              <a:spcAft>
                <a:spcPts val="600"/>
              </a:spcAft>
            </a:pPr>
            <a:r>
              <a:rPr lang="en-US" kern="1200" dirty="0" smtClean="0"/>
              <a:t>6.5 </a:t>
            </a:r>
            <a:r>
              <a:rPr lang="en-US" kern="1200" dirty="0" err="1" smtClean="0"/>
              <a:t>BBoe</a:t>
            </a:r>
            <a:r>
              <a:rPr lang="en-US" kern="1200" dirty="0" smtClean="0"/>
              <a:t> of Technically Recoverable Oil in  Niobrara</a:t>
            </a:r>
          </a:p>
          <a:p>
            <a:pPr lvl="1">
              <a:spcBef>
                <a:spcPts val="0"/>
              </a:spcBef>
              <a:spcAft>
                <a:spcPts val="600"/>
              </a:spcAft>
            </a:pPr>
            <a:r>
              <a:rPr lang="en-US" sz="1400" b="0" dirty="0" smtClean="0"/>
              <a:t>2</a:t>
            </a:r>
            <a:r>
              <a:rPr lang="en-US" sz="1400" b="0" baseline="30000" dirty="0" smtClean="0"/>
              <a:t>nd</a:t>
            </a:r>
            <a:r>
              <a:rPr lang="en-US" sz="1400" b="0" dirty="0" smtClean="0"/>
              <a:t> Largest Tight Oil Resource in the country, a</a:t>
            </a:r>
            <a:r>
              <a:rPr lang="en-US" sz="1400" b="0" kern="1200" dirty="0" smtClean="0"/>
              <a:t>ccording to “EIA Outlook 2012” </a:t>
            </a:r>
          </a:p>
          <a:p>
            <a:endParaRPr lang="en-US" kern="1200" dirty="0">
              <a:ea typeface="+mn-ea"/>
              <a:cs typeface="+mn-cs"/>
            </a:endParaRPr>
          </a:p>
        </p:txBody>
      </p:sp>
      <p:sp>
        <p:nvSpPr>
          <p:cNvPr id="21506" name="Rectangle 6"/>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algn="ctr" eaLnBrk="0" fontAlgn="base" hangingPunct="0">
              <a:spcBef>
                <a:spcPct val="0"/>
              </a:spcBef>
              <a:spcAft>
                <a:spcPct val="0"/>
              </a:spcAft>
              <a:defRPr sz="1600">
                <a:solidFill>
                  <a:schemeClr val="tx1"/>
                </a:solidFill>
                <a:latin typeface="Arial" pitchFamily="34" charset="0"/>
              </a:defRPr>
            </a:lvl6pPr>
            <a:lvl7pPr marL="2971800" indent="-228600" algn="ctr" eaLnBrk="0" fontAlgn="base" hangingPunct="0">
              <a:spcBef>
                <a:spcPct val="0"/>
              </a:spcBef>
              <a:spcAft>
                <a:spcPct val="0"/>
              </a:spcAft>
              <a:defRPr sz="1600">
                <a:solidFill>
                  <a:schemeClr val="tx1"/>
                </a:solidFill>
                <a:latin typeface="Arial" pitchFamily="34" charset="0"/>
              </a:defRPr>
            </a:lvl7pPr>
            <a:lvl8pPr marL="3429000" indent="-228600" algn="ctr" eaLnBrk="0" fontAlgn="base" hangingPunct="0">
              <a:spcBef>
                <a:spcPct val="0"/>
              </a:spcBef>
              <a:spcAft>
                <a:spcPct val="0"/>
              </a:spcAft>
              <a:defRPr sz="1600">
                <a:solidFill>
                  <a:schemeClr val="tx1"/>
                </a:solidFill>
                <a:latin typeface="Arial" pitchFamily="34" charset="0"/>
              </a:defRPr>
            </a:lvl8pPr>
            <a:lvl9pPr marL="3886200" indent="-228600" algn="ctr" eaLnBrk="0" fontAlgn="base" hangingPunct="0">
              <a:spcBef>
                <a:spcPct val="0"/>
              </a:spcBef>
              <a:spcAft>
                <a:spcPct val="0"/>
              </a:spcAft>
              <a:defRPr sz="1600">
                <a:solidFill>
                  <a:schemeClr val="tx1"/>
                </a:solidFill>
                <a:latin typeface="Arial" pitchFamily="34" charset="0"/>
              </a:defRPr>
            </a:lvl9pPr>
          </a:lstStyle>
          <a:p>
            <a:pPr eaLnBrk="1" hangingPunct="1"/>
            <a:fld id="{F8E52029-746C-41CF-A1E1-67E54842C336}" type="slidenum">
              <a:rPr lang="en-US" sz="1200" smtClean="0">
                <a:solidFill>
                  <a:srgbClr val="FFFFFF"/>
                </a:solidFill>
                <a:latin typeface="Tahoma" pitchFamily="34" charset="0"/>
              </a:rPr>
              <a:pPr eaLnBrk="1" hangingPunct="1"/>
              <a:t>6</a:t>
            </a:fld>
            <a:endParaRPr lang="en-US" sz="1200" smtClean="0">
              <a:solidFill>
                <a:srgbClr val="FFFFFF"/>
              </a:solidFill>
              <a:latin typeface="Tahoma" pitchFamily="34" charset="0"/>
            </a:endParaRPr>
          </a:p>
        </p:txBody>
      </p:sp>
    </p:spTree>
    <p:extLst>
      <p:ext uri="{BB962C8B-B14F-4D97-AF65-F5344CB8AC3E}">
        <p14:creationId xmlns:p14="http://schemas.microsoft.com/office/powerpoint/2010/main" val="1751537502"/>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50000"/>
              </a:spcBef>
              <a:spcAft>
                <a:spcPct val="0"/>
              </a:spcAft>
              <a:defRPr>
                <a:solidFill>
                  <a:schemeClr val="tx1"/>
                </a:solidFill>
                <a:latin typeface="Arial" charset="0"/>
              </a:defRPr>
            </a:lvl6pPr>
            <a:lvl7pPr marL="2971800" indent="-228600" eaLnBrk="0" fontAlgn="base" hangingPunct="0">
              <a:spcBef>
                <a:spcPct val="50000"/>
              </a:spcBef>
              <a:spcAft>
                <a:spcPct val="0"/>
              </a:spcAft>
              <a:defRPr>
                <a:solidFill>
                  <a:schemeClr val="tx1"/>
                </a:solidFill>
                <a:latin typeface="Arial" charset="0"/>
              </a:defRPr>
            </a:lvl7pPr>
            <a:lvl8pPr marL="3429000" indent="-228600" eaLnBrk="0" fontAlgn="base" hangingPunct="0">
              <a:spcBef>
                <a:spcPct val="50000"/>
              </a:spcBef>
              <a:spcAft>
                <a:spcPct val="0"/>
              </a:spcAft>
              <a:defRPr>
                <a:solidFill>
                  <a:schemeClr val="tx1"/>
                </a:solidFill>
                <a:latin typeface="Arial" charset="0"/>
              </a:defRPr>
            </a:lvl8pPr>
            <a:lvl9pPr marL="3886200" indent="-228600" eaLnBrk="0" fontAlgn="base" hangingPunct="0">
              <a:spcBef>
                <a:spcPct val="50000"/>
              </a:spcBef>
              <a:spcAft>
                <a:spcPct val="0"/>
              </a:spcAft>
              <a:defRPr>
                <a:solidFill>
                  <a:schemeClr val="tx1"/>
                </a:solidFill>
                <a:latin typeface="Arial" charset="0"/>
              </a:defRPr>
            </a:lvl9pPr>
          </a:lstStyle>
          <a:p>
            <a:pPr eaLnBrk="1" hangingPunct="1"/>
            <a:fld id="{EFB81A76-629D-49B8-B28E-F42EF3AD5039}" type="slidenum">
              <a:rPr lang="en-US" smtClean="0">
                <a:solidFill>
                  <a:schemeClr val="bg1"/>
                </a:solidFill>
                <a:latin typeface="Tahoma" pitchFamily="34" charset="0"/>
              </a:rPr>
              <a:pPr eaLnBrk="1" hangingPunct="1"/>
              <a:t>7</a:t>
            </a:fld>
            <a:endParaRPr lang="en-US" smtClean="0">
              <a:solidFill>
                <a:schemeClr val="bg1"/>
              </a:solidFill>
              <a:latin typeface="Tahoma" pitchFamily="34" charset="0"/>
            </a:endParaRPr>
          </a:p>
        </p:txBody>
      </p:sp>
      <p:sp>
        <p:nvSpPr>
          <p:cNvPr id="28676" name="Rectangle 20"/>
          <p:cNvSpPr>
            <a:spLocks noGrp="1" noChangeArrowheads="1"/>
          </p:cNvSpPr>
          <p:nvPr>
            <p:ph type="body" idx="4294967295"/>
          </p:nvPr>
        </p:nvSpPr>
        <p:spPr>
          <a:xfrm>
            <a:off x="501370" y="1141749"/>
            <a:ext cx="8717280" cy="5534025"/>
          </a:xfrm>
        </p:spPr>
        <p:txBody>
          <a:bodyPr/>
          <a:lstStyle/>
          <a:p>
            <a:pPr>
              <a:spcBef>
                <a:spcPts val="0"/>
              </a:spcBef>
              <a:spcAft>
                <a:spcPts val="1200"/>
              </a:spcAft>
            </a:pPr>
            <a:r>
              <a:rPr lang="en-US" dirty="0" smtClean="0"/>
              <a:t>Current Oil and Gas Industry Benefits to Colorado*</a:t>
            </a:r>
          </a:p>
          <a:p>
            <a:pPr lvl="1">
              <a:spcBef>
                <a:spcPts val="0"/>
              </a:spcBef>
              <a:spcAft>
                <a:spcPts val="600"/>
              </a:spcAft>
            </a:pPr>
            <a:r>
              <a:rPr lang="en-US" sz="1400" b="0" dirty="0" smtClean="0"/>
              <a:t>$1.6 billion in total annual state and local taxes and royalties (2012)</a:t>
            </a:r>
          </a:p>
          <a:p>
            <a:pPr lvl="1">
              <a:lnSpc>
                <a:spcPct val="100000"/>
              </a:lnSpc>
              <a:spcBef>
                <a:spcPts val="0"/>
              </a:spcBef>
              <a:spcAft>
                <a:spcPts val="600"/>
              </a:spcAft>
            </a:pPr>
            <a:r>
              <a:rPr lang="en-US" sz="1400" b="0" dirty="0" smtClean="0"/>
              <a:t>111,000 Direct</a:t>
            </a:r>
            <a:r>
              <a:rPr lang="en-US" sz="1400" b="0" dirty="0"/>
              <a:t>, In-Direct and Induced </a:t>
            </a:r>
            <a:r>
              <a:rPr lang="en-US" sz="1400" b="0" dirty="0" smtClean="0"/>
              <a:t>Jobs supported (2012)</a:t>
            </a:r>
          </a:p>
          <a:p>
            <a:pPr lvl="2">
              <a:spcBef>
                <a:spcPts val="0"/>
              </a:spcBef>
              <a:spcAft>
                <a:spcPts val="600"/>
              </a:spcAft>
            </a:pPr>
            <a:r>
              <a:rPr lang="en-US" sz="1200" dirty="0" smtClean="0"/>
              <a:t>74,000 upstream; 51,000 direct</a:t>
            </a:r>
            <a:endParaRPr lang="en-US" sz="1200" b="0" dirty="0"/>
          </a:p>
          <a:p>
            <a:pPr lvl="1">
              <a:lnSpc>
                <a:spcPct val="100000"/>
              </a:lnSpc>
              <a:spcBef>
                <a:spcPts val="0"/>
              </a:spcBef>
              <a:spcAft>
                <a:spcPts val="600"/>
              </a:spcAft>
            </a:pPr>
            <a:r>
              <a:rPr lang="en-US" sz="1400" b="0" dirty="0" smtClean="0"/>
              <a:t>$6.5 </a:t>
            </a:r>
            <a:r>
              <a:rPr lang="en-US" sz="1400" b="0" dirty="0"/>
              <a:t>billion in annual </a:t>
            </a:r>
            <a:r>
              <a:rPr lang="en-US" sz="1400" b="0" dirty="0" smtClean="0"/>
              <a:t>Colorado supported wages (2012)</a:t>
            </a:r>
            <a:endParaRPr lang="en-US" sz="1400" b="0" dirty="0"/>
          </a:p>
          <a:p>
            <a:pPr lvl="1">
              <a:spcBef>
                <a:spcPts val="0"/>
              </a:spcBef>
              <a:spcAft>
                <a:spcPts val="600"/>
              </a:spcAft>
            </a:pPr>
            <a:r>
              <a:rPr lang="en-US" sz="1400" b="0" dirty="0" smtClean="0"/>
              <a:t>$29.6 billion </a:t>
            </a:r>
            <a:r>
              <a:rPr lang="en-US" sz="1400" b="0" dirty="0"/>
              <a:t>in </a:t>
            </a:r>
            <a:r>
              <a:rPr lang="en-US" sz="1400" b="0" dirty="0" smtClean="0"/>
              <a:t>economic output for </a:t>
            </a:r>
            <a:r>
              <a:rPr lang="en-US" sz="1400" b="0" dirty="0"/>
              <a:t>Colorado </a:t>
            </a:r>
            <a:r>
              <a:rPr lang="en-US" sz="1400" b="0" dirty="0" smtClean="0"/>
              <a:t>(2012)</a:t>
            </a:r>
          </a:p>
          <a:p>
            <a:pPr>
              <a:spcBef>
                <a:spcPts val="0"/>
              </a:spcBef>
              <a:spcAft>
                <a:spcPts val="1200"/>
              </a:spcAft>
            </a:pPr>
            <a:endParaRPr lang="en-US" dirty="0" smtClean="0"/>
          </a:p>
          <a:p>
            <a:pPr>
              <a:spcBef>
                <a:spcPts val="0"/>
              </a:spcBef>
              <a:spcAft>
                <a:spcPts val="1200"/>
              </a:spcAft>
            </a:pPr>
            <a:r>
              <a:rPr lang="en-US" dirty="0" smtClean="0"/>
              <a:t>The Potential from Each New DJ </a:t>
            </a:r>
            <a:r>
              <a:rPr lang="en-US" dirty="0"/>
              <a:t>Basin horizontal well </a:t>
            </a:r>
            <a:endParaRPr lang="en-US" dirty="0" smtClean="0"/>
          </a:p>
          <a:p>
            <a:pPr lvl="1">
              <a:spcBef>
                <a:spcPts val="0"/>
              </a:spcBef>
              <a:spcAft>
                <a:spcPts val="600"/>
              </a:spcAft>
            </a:pPr>
            <a:r>
              <a:rPr lang="en-US" sz="1400" b="0" dirty="0" smtClean="0"/>
              <a:t>$2,700,000 </a:t>
            </a:r>
            <a:r>
              <a:rPr lang="en-US" sz="1400" b="0" dirty="0"/>
              <a:t>in </a:t>
            </a:r>
            <a:r>
              <a:rPr lang="en-US" sz="1400" b="0" dirty="0" smtClean="0"/>
              <a:t>average royalties </a:t>
            </a:r>
            <a:r>
              <a:rPr lang="en-US" sz="1400" b="0" dirty="0"/>
              <a:t>over the life of a </a:t>
            </a:r>
            <a:r>
              <a:rPr lang="en-US" sz="1400" b="0" dirty="0" smtClean="0"/>
              <a:t>well</a:t>
            </a:r>
          </a:p>
          <a:p>
            <a:pPr lvl="1">
              <a:spcBef>
                <a:spcPts val="0"/>
              </a:spcBef>
              <a:spcAft>
                <a:spcPts val="600"/>
              </a:spcAft>
            </a:pPr>
            <a:r>
              <a:rPr lang="en-US" sz="1400" b="0" dirty="0" smtClean="0"/>
              <a:t>1 year ad valorem tax = two hundred  $250,000 homes annual property tax</a:t>
            </a:r>
          </a:p>
          <a:p>
            <a:pPr lvl="1">
              <a:spcBef>
                <a:spcPts val="0"/>
              </a:spcBef>
              <a:spcAft>
                <a:spcPts val="600"/>
              </a:spcAft>
            </a:pPr>
            <a:r>
              <a:rPr lang="en-US" sz="1400" b="0" dirty="0" smtClean="0"/>
              <a:t>More than 40% </a:t>
            </a:r>
            <a:r>
              <a:rPr lang="en-US" sz="1400" b="0" dirty="0"/>
              <a:t>of ad valorem taxes </a:t>
            </a:r>
            <a:r>
              <a:rPr lang="en-US" sz="1400" b="0" dirty="0" smtClean="0"/>
              <a:t>go directly to K-12 </a:t>
            </a:r>
            <a:r>
              <a:rPr lang="en-US" sz="1400" b="0" dirty="0"/>
              <a:t>education, </a:t>
            </a:r>
            <a:r>
              <a:rPr lang="en-US" sz="1400" b="0" dirty="0" smtClean="0"/>
              <a:t>on average</a:t>
            </a:r>
          </a:p>
          <a:p>
            <a:pPr lvl="1">
              <a:spcBef>
                <a:spcPts val="0"/>
              </a:spcBef>
              <a:spcAft>
                <a:spcPts val="600"/>
              </a:spcAft>
            </a:pPr>
            <a:r>
              <a:rPr lang="en-US" sz="1400" b="0" dirty="0" smtClean="0"/>
              <a:t>Each </a:t>
            </a:r>
            <a:r>
              <a:rPr lang="en-US" sz="1400" b="0" dirty="0"/>
              <a:t>New </a:t>
            </a:r>
            <a:r>
              <a:rPr lang="en-US" sz="1400" b="0" dirty="0" smtClean="0"/>
              <a:t>Drilling </a:t>
            </a:r>
            <a:r>
              <a:rPr lang="en-US" sz="1400" b="0" dirty="0"/>
              <a:t>Rig Creates 120 Direct and In-Direct Jobs (annual employee wages = $7.0 – $8.5 million per rig)</a:t>
            </a:r>
          </a:p>
          <a:p>
            <a:pPr>
              <a:lnSpc>
                <a:spcPct val="100000"/>
              </a:lnSpc>
              <a:spcBef>
                <a:spcPts val="0"/>
              </a:spcBef>
              <a:spcAft>
                <a:spcPts val="1200"/>
              </a:spcAft>
            </a:pPr>
            <a:endParaRPr lang="en-US" dirty="0" smtClean="0"/>
          </a:p>
        </p:txBody>
      </p:sp>
      <p:sp>
        <p:nvSpPr>
          <p:cNvPr id="5" name="TextBox 4"/>
          <p:cNvSpPr txBox="1"/>
          <p:nvPr/>
        </p:nvSpPr>
        <p:spPr>
          <a:xfrm>
            <a:off x="796290" y="6029326"/>
            <a:ext cx="7711440" cy="246221"/>
          </a:xfrm>
          <a:prstGeom prst="rect">
            <a:avLst/>
          </a:prstGeom>
          <a:noFill/>
        </p:spPr>
        <p:txBody>
          <a:bodyPr wrap="square" rtlCol="0">
            <a:spAutoFit/>
          </a:bodyPr>
          <a:lstStyle/>
          <a:p>
            <a:r>
              <a:rPr lang="en-US" sz="1000" dirty="0" smtClean="0"/>
              <a:t>* </a:t>
            </a:r>
            <a:r>
              <a:rPr lang="en-US" sz="800" dirty="0" smtClean="0"/>
              <a:t>2012 Assessment of Oil and Gas Industry Economic and Fiscal Contributions in Colorado, CU Leeds School of Business, Business Research Division</a:t>
            </a:r>
          </a:p>
        </p:txBody>
      </p:sp>
      <p:sp>
        <p:nvSpPr>
          <p:cNvPr id="7" name="Title 1"/>
          <p:cNvSpPr txBox="1">
            <a:spLocks/>
          </p:cNvSpPr>
          <p:nvPr/>
        </p:nvSpPr>
        <p:spPr>
          <a:xfrm>
            <a:off x="609600" y="76200"/>
            <a:ext cx="9349264" cy="914400"/>
          </a:xfrm>
          <a:prstGeom prst="rect">
            <a:avLst/>
          </a:prstGeom>
        </p:spPr>
        <p:txBody>
          <a:bodyPr/>
          <a:lstStyle>
            <a:lvl1pPr algn="l" defTabSz="914400" rtl="0" eaLnBrk="1" latinLnBrk="0" hangingPunct="1">
              <a:spcBef>
                <a:spcPct val="0"/>
              </a:spcBef>
              <a:buNone/>
              <a:defRPr sz="2800" b="1" kern="1200">
                <a:solidFill>
                  <a:srgbClr val="C00000"/>
                </a:solidFill>
                <a:latin typeface="+mj-lt"/>
                <a:ea typeface="+mj-ea"/>
                <a:cs typeface="+mj-cs"/>
              </a:defRPr>
            </a:lvl1pPr>
          </a:lstStyle>
          <a:p>
            <a:r>
              <a:rPr lang="en-US" sz="2400" dirty="0" smtClean="0"/>
              <a:t>DJ Basin – A Transformation for Colorado</a:t>
            </a:r>
            <a:r>
              <a:rPr lang="en-US" dirty="0" smtClean="0"/>
              <a:t/>
            </a:r>
            <a:br>
              <a:rPr lang="en-US" dirty="0" smtClean="0"/>
            </a:br>
            <a:r>
              <a:rPr lang="en-US" sz="1400" b="0" i="1" dirty="0" smtClean="0"/>
              <a:t>Technology is Driving the Economic Benefits</a:t>
            </a:r>
            <a:endParaRPr lang="en-US" sz="1400" b="0" i="1" dirty="0"/>
          </a:p>
        </p:txBody>
      </p:sp>
    </p:spTree>
    <p:extLst>
      <p:ext uri="{BB962C8B-B14F-4D97-AF65-F5344CB8AC3E}">
        <p14:creationId xmlns:p14="http://schemas.microsoft.com/office/powerpoint/2010/main" val="867451446"/>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02094" y="5057343"/>
            <a:ext cx="2773515" cy="1077218"/>
          </a:xfrm>
          <a:prstGeom prst="rect">
            <a:avLst/>
          </a:prstGeom>
          <a:noFill/>
        </p:spPr>
        <p:txBody>
          <a:bodyPr wrap="none" rtlCol="0">
            <a:spAutoFit/>
          </a:bodyPr>
          <a:lstStyle/>
          <a:p>
            <a:pPr algn="ctr"/>
            <a:r>
              <a:rPr lang="en-US" sz="1400" b="1" dirty="0" smtClean="0"/>
              <a:t>High Porosity (20-40%)</a:t>
            </a:r>
          </a:p>
          <a:p>
            <a:pPr algn="ctr"/>
            <a:r>
              <a:rPr lang="en-US" sz="1400" b="1" dirty="0" smtClean="0"/>
              <a:t>High Permeability</a:t>
            </a:r>
          </a:p>
          <a:p>
            <a:pPr algn="ctr"/>
            <a:endParaRPr lang="en-US" sz="1200" b="1" dirty="0" smtClean="0"/>
          </a:p>
          <a:p>
            <a:pPr algn="ctr"/>
            <a:r>
              <a:rPr lang="en-US" sz="1200" b="1" dirty="0" smtClean="0"/>
              <a:t>Fluids flow easily through the rock </a:t>
            </a:r>
          </a:p>
          <a:p>
            <a:pPr algn="ctr"/>
            <a:r>
              <a:rPr lang="en-US" sz="1200" b="1" dirty="0" smtClean="0"/>
              <a:t>(100’s – 1000’s </a:t>
            </a:r>
            <a:r>
              <a:rPr lang="en-US" sz="1200" b="1" dirty="0" err="1" smtClean="0"/>
              <a:t>bbls</a:t>
            </a:r>
            <a:r>
              <a:rPr lang="en-US" sz="1200" b="1" dirty="0" smtClean="0"/>
              <a:t>/day)</a:t>
            </a:r>
            <a:endParaRPr lang="en-US" sz="1200" b="1" dirty="0"/>
          </a:p>
        </p:txBody>
      </p:sp>
      <p:sp>
        <p:nvSpPr>
          <p:cNvPr id="11" name="TextBox 10"/>
          <p:cNvSpPr txBox="1"/>
          <p:nvPr/>
        </p:nvSpPr>
        <p:spPr>
          <a:xfrm>
            <a:off x="3705469" y="5187040"/>
            <a:ext cx="2818399" cy="1077218"/>
          </a:xfrm>
          <a:prstGeom prst="rect">
            <a:avLst/>
          </a:prstGeom>
          <a:noFill/>
        </p:spPr>
        <p:txBody>
          <a:bodyPr wrap="none" rtlCol="0">
            <a:spAutoFit/>
          </a:bodyPr>
          <a:lstStyle/>
          <a:p>
            <a:pPr algn="ctr"/>
            <a:r>
              <a:rPr lang="en-US" sz="1400" b="1" dirty="0" smtClean="0">
                <a:solidFill>
                  <a:schemeClr val="accent4">
                    <a:lumMod val="65000"/>
                    <a:lumOff val="35000"/>
                  </a:schemeClr>
                </a:solidFill>
              </a:rPr>
              <a:t>Moderate Porosity (10-20%)</a:t>
            </a:r>
          </a:p>
          <a:p>
            <a:pPr algn="ctr"/>
            <a:r>
              <a:rPr lang="en-US" sz="1400" b="1" dirty="0" smtClean="0">
                <a:solidFill>
                  <a:schemeClr val="accent4">
                    <a:lumMod val="65000"/>
                    <a:lumOff val="35000"/>
                  </a:schemeClr>
                </a:solidFill>
              </a:rPr>
              <a:t>Moderate Permeability</a:t>
            </a:r>
          </a:p>
          <a:p>
            <a:pPr algn="ctr"/>
            <a:endParaRPr lang="en-US" sz="1200" b="1" dirty="0" smtClean="0">
              <a:solidFill>
                <a:schemeClr val="accent4">
                  <a:lumMod val="65000"/>
                  <a:lumOff val="35000"/>
                </a:schemeClr>
              </a:solidFill>
            </a:endParaRPr>
          </a:p>
          <a:p>
            <a:pPr algn="ctr"/>
            <a:r>
              <a:rPr lang="en-US" sz="1200" b="1" dirty="0" smtClean="0">
                <a:solidFill>
                  <a:schemeClr val="accent4">
                    <a:lumMod val="65000"/>
                    <a:lumOff val="35000"/>
                  </a:schemeClr>
                </a:solidFill>
              </a:rPr>
              <a:t>Fluids flow poorly through the rock </a:t>
            </a:r>
          </a:p>
          <a:p>
            <a:pPr algn="ctr"/>
            <a:r>
              <a:rPr lang="en-US" sz="1200" b="1" dirty="0" smtClean="0">
                <a:solidFill>
                  <a:schemeClr val="accent4">
                    <a:lumMod val="65000"/>
                    <a:lumOff val="35000"/>
                  </a:schemeClr>
                </a:solidFill>
              </a:rPr>
              <a:t>(10’s – 100’s </a:t>
            </a:r>
            <a:r>
              <a:rPr lang="en-US" sz="1200" b="1" dirty="0" err="1" smtClean="0">
                <a:solidFill>
                  <a:schemeClr val="accent4">
                    <a:lumMod val="65000"/>
                    <a:lumOff val="35000"/>
                  </a:schemeClr>
                </a:solidFill>
              </a:rPr>
              <a:t>bbls</a:t>
            </a:r>
            <a:r>
              <a:rPr lang="en-US" sz="1200" b="1" dirty="0" smtClean="0">
                <a:solidFill>
                  <a:schemeClr val="accent4">
                    <a:lumMod val="65000"/>
                    <a:lumOff val="35000"/>
                  </a:schemeClr>
                </a:solidFill>
              </a:rPr>
              <a:t>/day)</a:t>
            </a:r>
            <a:endParaRPr lang="en-US" sz="1200" b="1" dirty="0">
              <a:solidFill>
                <a:schemeClr val="accent4">
                  <a:lumMod val="65000"/>
                  <a:lumOff val="35000"/>
                </a:schemeClr>
              </a:solidFill>
            </a:endParaRPr>
          </a:p>
        </p:txBody>
      </p:sp>
      <p:sp>
        <p:nvSpPr>
          <p:cNvPr id="12" name="TextBox 11"/>
          <p:cNvSpPr txBox="1"/>
          <p:nvPr/>
        </p:nvSpPr>
        <p:spPr>
          <a:xfrm>
            <a:off x="419151" y="5079971"/>
            <a:ext cx="3340979" cy="1446550"/>
          </a:xfrm>
          <a:prstGeom prst="rect">
            <a:avLst/>
          </a:prstGeom>
          <a:noFill/>
        </p:spPr>
        <p:txBody>
          <a:bodyPr wrap="none" rtlCol="0">
            <a:spAutoFit/>
          </a:bodyPr>
          <a:lstStyle/>
          <a:p>
            <a:pPr algn="ctr"/>
            <a:r>
              <a:rPr lang="en-US" sz="1400" b="1" dirty="0" smtClean="0"/>
              <a:t>Ultra Low Porosity (2-10%)</a:t>
            </a:r>
          </a:p>
          <a:p>
            <a:pPr algn="ctr"/>
            <a:r>
              <a:rPr lang="en-US" sz="1400" b="1" dirty="0" smtClean="0"/>
              <a:t>Ultra Low Permeability</a:t>
            </a:r>
          </a:p>
          <a:p>
            <a:pPr algn="ctr"/>
            <a:endParaRPr lang="en-US" sz="1200" b="1" dirty="0" smtClean="0"/>
          </a:p>
          <a:p>
            <a:pPr algn="ctr"/>
            <a:r>
              <a:rPr lang="en-US" sz="1200" b="1" dirty="0" smtClean="0"/>
              <a:t>Fluids will NOT flow naturally</a:t>
            </a:r>
          </a:p>
          <a:p>
            <a:pPr algn="ctr"/>
            <a:endParaRPr lang="en-US" sz="1200" b="1" dirty="0" smtClean="0"/>
          </a:p>
          <a:p>
            <a:pPr algn="ctr"/>
            <a:r>
              <a:rPr lang="en-US" sz="1200" b="1" dirty="0" smtClean="0">
                <a:solidFill>
                  <a:srgbClr val="FF0000"/>
                </a:solidFill>
              </a:rPr>
              <a:t>Fluids will only flow if fracture stimulated   </a:t>
            </a:r>
          </a:p>
          <a:p>
            <a:pPr algn="ctr"/>
            <a:r>
              <a:rPr lang="en-US" sz="1200" b="1" dirty="0" smtClean="0">
                <a:solidFill>
                  <a:srgbClr val="FF0000"/>
                </a:solidFill>
              </a:rPr>
              <a:t>(10’s – 100’s </a:t>
            </a:r>
            <a:r>
              <a:rPr lang="en-US" sz="1200" b="1" dirty="0" err="1" smtClean="0">
                <a:solidFill>
                  <a:srgbClr val="FF0000"/>
                </a:solidFill>
              </a:rPr>
              <a:t>bbls</a:t>
            </a:r>
            <a:r>
              <a:rPr lang="en-US" sz="1200" b="1" dirty="0" smtClean="0">
                <a:solidFill>
                  <a:srgbClr val="FF0000"/>
                </a:solidFill>
              </a:rPr>
              <a:t>/ day when </a:t>
            </a:r>
            <a:r>
              <a:rPr lang="en-US" sz="1200" b="1" dirty="0" err="1" smtClean="0">
                <a:solidFill>
                  <a:srgbClr val="FF0000"/>
                </a:solidFill>
              </a:rPr>
              <a:t>frac’d</a:t>
            </a:r>
            <a:r>
              <a:rPr lang="en-US" sz="1200" b="1" dirty="0" smtClean="0">
                <a:solidFill>
                  <a:srgbClr val="FF0000"/>
                </a:solidFill>
              </a:rPr>
              <a:t>)</a:t>
            </a:r>
            <a:endParaRPr lang="en-US" sz="1200" b="1" dirty="0">
              <a:solidFill>
                <a:srgbClr val="FF0000"/>
              </a:solidFill>
            </a:endParaRPr>
          </a:p>
        </p:txBody>
      </p:sp>
      <p:sp>
        <p:nvSpPr>
          <p:cNvPr id="13" name="TextBox 12"/>
          <p:cNvSpPr txBox="1"/>
          <p:nvPr/>
        </p:nvSpPr>
        <p:spPr>
          <a:xfrm>
            <a:off x="7463333" y="1177129"/>
            <a:ext cx="1822935" cy="338554"/>
          </a:xfrm>
          <a:prstGeom prst="rect">
            <a:avLst/>
          </a:prstGeom>
          <a:noFill/>
        </p:spPr>
        <p:txBody>
          <a:bodyPr wrap="none" rtlCol="0">
            <a:spAutoFit/>
          </a:bodyPr>
          <a:lstStyle/>
          <a:p>
            <a:pPr algn="ctr"/>
            <a:r>
              <a:rPr lang="en-US" sz="1600" b="1" dirty="0" smtClean="0"/>
              <a:t>CONVENTIONAL</a:t>
            </a:r>
            <a:endParaRPr lang="en-US" sz="1600" b="1" dirty="0"/>
          </a:p>
        </p:txBody>
      </p:sp>
      <p:sp>
        <p:nvSpPr>
          <p:cNvPr id="14" name="TextBox 13"/>
          <p:cNvSpPr txBox="1"/>
          <p:nvPr/>
        </p:nvSpPr>
        <p:spPr>
          <a:xfrm>
            <a:off x="930868" y="1177129"/>
            <a:ext cx="2117887" cy="338554"/>
          </a:xfrm>
          <a:prstGeom prst="rect">
            <a:avLst/>
          </a:prstGeom>
          <a:noFill/>
        </p:spPr>
        <p:txBody>
          <a:bodyPr wrap="none" rtlCol="0">
            <a:spAutoFit/>
          </a:bodyPr>
          <a:lstStyle/>
          <a:p>
            <a:pPr algn="ctr"/>
            <a:r>
              <a:rPr lang="en-US" sz="1600" b="1" dirty="0" smtClean="0"/>
              <a:t>UNCONVENTIONAL</a:t>
            </a:r>
            <a:endParaRPr lang="en-US" sz="1600" b="1" dirty="0"/>
          </a:p>
        </p:txBody>
      </p:sp>
      <p:sp>
        <p:nvSpPr>
          <p:cNvPr id="15" name="Right Arrow 14"/>
          <p:cNvSpPr/>
          <p:nvPr/>
        </p:nvSpPr>
        <p:spPr>
          <a:xfrm rot="10800000">
            <a:off x="3169463" y="1090374"/>
            <a:ext cx="3889248" cy="512064"/>
          </a:xfrm>
          <a:prstGeom prst="rightArrow">
            <a:avLst/>
          </a:prstGeom>
          <a:gradFill flip="none" rotWithShape="1">
            <a:gsLst>
              <a:gs pos="0">
                <a:schemeClr val="tx1"/>
              </a:gs>
              <a:gs pos="50000">
                <a:schemeClr val="bg2">
                  <a:lumMod val="75000"/>
                </a:schemeClr>
              </a:gs>
              <a:gs pos="100000">
                <a:srgbClr val="FFFF00"/>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4" y="1923784"/>
            <a:ext cx="2859396" cy="31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23093" y="2260636"/>
            <a:ext cx="3144087" cy="2470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22"/>
          <p:cNvGrpSpPr>
            <a:grpSpLocks/>
          </p:cNvGrpSpPr>
          <p:nvPr/>
        </p:nvGrpSpPr>
        <p:grpSpPr bwMode="auto">
          <a:xfrm>
            <a:off x="609600" y="1928216"/>
            <a:ext cx="2971800" cy="3139656"/>
            <a:chOff x="72" y="1946"/>
            <a:chExt cx="1268" cy="977"/>
          </a:xfrm>
        </p:grpSpPr>
        <p:pic>
          <p:nvPicPr>
            <p:cNvPr id="20" name="Picture 23"/>
            <p:cNvPicPr>
              <a:picLocks noChangeAspect="1" noChangeArrowheads="1"/>
            </p:cNvPicPr>
            <p:nvPr/>
          </p:nvPicPr>
          <p:blipFill>
            <a:blip r:embed="rId4"/>
            <a:srcRect l="5078" t="7002" r="13747" b="1344"/>
            <a:stretch>
              <a:fillRect/>
            </a:stretch>
          </p:blipFill>
          <p:spPr bwMode="auto">
            <a:xfrm>
              <a:off x="81" y="1978"/>
              <a:ext cx="1259" cy="944"/>
            </a:xfrm>
            <a:prstGeom prst="rect">
              <a:avLst/>
            </a:prstGeom>
            <a:noFill/>
            <a:ln w="9525">
              <a:noFill/>
              <a:miter lim="800000"/>
              <a:headEnd/>
              <a:tailEnd/>
            </a:ln>
            <a:effectLst/>
          </p:spPr>
        </p:pic>
        <p:sp>
          <p:nvSpPr>
            <p:cNvPr id="21" name="Rectangle 24"/>
            <p:cNvSpPr>
              <a:spLocks noChangeArrowheads="1"/>
            </p:cNvSpPr>
            <p:nvPr/>
          </p:nvSpPr>
          <p:spPr bwMode="auto">
            <a:xfrm>
              <a:off x="72" y="1973"/>
              <a:ext cx="1263" cy="950"/>
            </a:xfrm>
            <a:prstGeom prst="rect">
              <a:avLst/>
            </a:prstGeom>
            <a:noFill/>
            <a:ln w="28575" algn="ctr">
              <a:solidFill>
                <a:srgbClr val="000000"/>
              </a:solidFill>
              <a:miter lim="800000"/>
              <a:headEnd/>
              <a:tailEnd/>
            </a:ln>
            <a:effectLst/>
          </p:spPr>
          <p:txBody>
            <a:bodyPr wrap="none" anchor="ctr"/>
            <a:lstStyle/>
            <a:p>
              <a:endParaRPr lang="en-US"/>
            </a:p>
          </p:txBody>
        </p:sp>
        <p:sp>
          <p:nvSpPr>
            <p:cNvPr id="22" name="Text Box 25"/>
            <p:cNvSpPr txBox="1">
              <a:spLocks noChangeArrowheads="1"/>
            </p:cNvSpPr>
            <p:nvPr/>
          </p:nvSpPr>
          <p:spPr bwMode="auto">
            <a:xfrm>
              <a:off x="496" y="1946"/>
              <a:ext cx="96" cy="81"/>
            </a:xfrm>
            <a:prstGeom prst="rect">
              <a:avLst/>
            </a:prstGeom>
            <a:noFill/>
            <a:ln w="9525" algn="ctr">
              <a:noFill/>
              <a:miter lim="800000"/>
              <a:headEnd/>
              <a:tailEnd/>
            </a:ln>
            <a:effectLst/>
          </p:spPr>
          <p:txBody>
            <a:bodyPr wrap="none">
              <a:spAutoFit/>
            </a:bodyPr>
            <a:lstStyle/>
            <a:p>
              <a:pPr algn="ctr"/>
              <a:r>
                <a:rPr lang="en-US" sz="1000" b="1" dirty="0" smtClean="0">
                  <a:solidFill>
                    <a:schemeClr val="bg2"/>
                  </a:solidFill>
                </a:rPr>
                <a:t> </a:t>
              </a:r>
              <a:endParaRPr lang="en-US" sz="1000" b="1" dirty="0">
                <a:solidFill>
                  <a:schemeClr val="bg2"/>
                </a:solidFill>
              </a:endParaRPr>
            </a:p>
          </p:txBody>
        </p:sp>
      </p:grpSp>
      <p:sp>
        <p:nvSpPr>
          <p:cNvPr id="24" name="Rectangle 23"/>
          <p:cNvSpPr/>
          <p:nvPr/>
        </p:nvSpPr>
        <p:spPr>
          <a:xfrm>
            <a:off x="3985340" y="1923784"/>
            <a:ext cx="2444989" cy="3114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37936" y="4290173"/>
            <a:ext cx="1451038" cy="338554"/>
          </a:xfrm>
          <a:prstGeom prst="rect">
            <a:avLst/>
          </a:prstGeom>
          <a:noFill/>
        </p:spPr>
        <p:txBody>
          <a:bodyPr wrap="none" rtlCol="0">
            <a:spAutoFit/>
          </a:bodyPr>
          <a:lstStyle/>
          <a:p>
            <a:r>
              <a:rPr lang="en-US" sz="1600" b="1" dirty="0" smtClean="0">
                <a:solidFill>
                  <a:schemeClr val="bg1"/>
                </a:solidFill>
              </a:rPr>
              <a:t>Niobrara Fm.</a:t>
            </a:r>
            <a:endParaRPr lang="en-US" sz="1600" b="1" dirty="0">
              <a:solidFill>
                <a:schemeClr val="bg1"/>
              </a:solidFill>
            </a:endParaRPr>
          </a:p>
        </p:txBody>
      </p:sp>
      <p:sp>
        <p:nvSpPr>
          <p:cNvPr id="18" name="Title 7"/>
          <p:cNvSpPr txBox="1">
            <a:spLocks/>
          </p:cNvSpPr>
          <p:nvPr/>
        </p:nvSpPr>
        <p:spPr>
          <a:xfrm>
            <a:off x="609600" y="76200"/>
            <a:ext cx="9375100" cy="838200"/>
          </a:xfrm>
          <a:prstGeom prst="rect">
            <a:avLst/>
          </a:prstGeom>
        </p:spPr>
        <p:txBody>
          <a:bodyPr/>
          <a:lstStyle>
            <a:lvl1pPr algn="l" defTabSz="914400" rtl="0" eaLnBrk="1" latinLnBrk="0" hangingPunct="1">
              <a:spcBef>
                <a:spcPct val="0"/>
              </a:spcBef>
              <a:buNone/>
              <a:defRPr sz="2800" b="1" kern="1200">
                <a:solidFill>
                  <a:srgbClr val="C00000"/>
                </a:solidFill>
                <a:latin typeface="+mj-lt"/>
                <a:ea typeface="+mj-ea"/>
                <a:cs typeface="+mj-cs"/>
              </a:defRPr>
            </a:lvl1pPr>
          </a:lstStyle>
          <a:p>
            <a:r>
              <a:rPr lang="en-US" sz="2400" dirty="0" smtClean="0"/>
              <a:t>The Basics of Oil and Natural Gas Development</a:t>
            </a:r>
            <a:r>
              <a:rPr lang="en-US" dirty="0" smtClean="0"/>
              <a:t/>
            </a:r>
            <a:br>
              <a:rPr lang="en-US" dirty="0" smtClean="0"/>
            </a:br>
            <a:r>
              <a:rPr lang="en-US" sz="1400" b="0" i="1" dirty="0" smtClean="0">
                <a:latin typeface="Arial" charset="0"/>
              </a:rPr>
              <a:t>What Does the Rock Look Like?</a:t>
            </a:r>
            <a:endParaRPr lang="en-US" sz="1400" b="0" i="1" dirty="0"/>
          </a:p>
        </p:txBody>
      </p:sp>
    </p:spTree>
    <p:extLst>
      <p:ext uri="{BB962C8B-B14F-4D97-AF65-F5344CB8AC3E}">
        <p14:creationId xmlns:p14="http://schemas.microsoft.com/office/powerpoint/2010/main" val="25072361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796D8BF-0FDE-4F3F-BF0B-1D8B983DA415}" type="slidenum">
              <a:rPr lang="en-US" smtClean="0"/>
              <a:pPr>
                <a:defRPr/>
              </a:pPr>
              <a:t>9</a:t>
            </a:fld>
            <a:endParaRPr lang="en-US" dirty="0"/>
          </a:p>
        </p:txBody>
      </p:sp>
      <p:sp>
        <p:nvSpPr>
          <p:cNvPr id="6" name="Title 7"/>
          <p:cNvSpPr txBox="1">
            <a:spLocks noGrp="1"/>
          </p:cNvSpPr>
          <p:nvPr>
            <p:ph type="title"/>
          </p:nvPr>
        </p:nvSpPr>
        <p:spPr>
          <a:xfrm>
            <a:off x="609600" y="0"/>
            <a:ext cx="9349264" cy="990600"/>
          </a:xfrm>
          <a:prstGeom prst="rect">
            <a:avLst/>
          </a:prstGeom>
        </p:spPr>
        <p:txBody>
          <a:bodyPr/>
          <a:lstStyle>
            <a:lvl1pPr algn="l" defTabSz="914400" rtl="0" eaLnBrk="1" latinLnBrk="0" hangingPunct="1">
              <a:spcBef>
                <a:spcPct val="0"/>
              </a:spcBef>
              <a:buNone/>
              <a:defRPr sz="2800" b="1" kern="1200">
                <a:solidFill>
                  <a:srgbClr val="C00000"/>
                </a:solidFill>
                <a:latin typeface="+mj-lt"/>
                <a:ea typeface="+mj-ea"/>
                <a:cs typeface="+mj-cs"/>
              </a:defRPr>
            </a:lvl1pPr>
          </a:lstStyle>
          <a:p>
            <a:r>
              <a:rPr lang="en-US" sz="2400" dirty="0" smtClean="0"/>
              <a:t>The Basics of Oil and Natural Gas Development</a:t>
            </a:r>
            <a:r>
              <a:rPr lang="en-US" dirty="0" smtClean="0"/>
              <a:t/>
            </a:r>
            <a:br>
              <a:rPr lang="en-US" dirty="0" smtClean="0"/>
            </a:br>
            <a:r>
              <a:rPr lang="en-US" sz="1400" b="0" i="1" dirty="0" smtClean="0">
                <a:latin typeface="Arial" charset="0"/>
              </a:rPr>
              <a:t>Well Completion Video</a:t>
            </a:r>
            <a:endParaRPr lang="en-US" sz="1400" b="0" i="1" dirty="0"/>
          </a:p>
        </p:txBody>
      </p:sp>
      <p:sp>
        <p:nvSpPr>
          <p:cNvPr id="9" name="Content Placeholder 8"/>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41782365"/>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1_2013-Corpo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2013-Corpo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2013-Corpo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2013-Corpo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2915</TotalTime>
  <Words>1768</Words>
  <Application>Microsoft Office PowerPoint</Application>
  <PresentationFormat>Custom</PresentationFormat>
  <Paragraphs>289</Paragraphs>
  <Slides>22</Slides>
  <Notes>8</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1_2013-Corporate</vt:lpstr>
      <vt:lpstr>2_2013-Corporate</vt:lpstr>
      <vt:lpstr>Custom Design</vt:lpstr>
      <vt:lpstr>3_2013-Corporate</vt:lpstr>
      <vt:lpstr>4_2013-Corporate</vt:lpstr>
      <vt:lpstr>the future of energy development in Colorado </vt:lpstr>
      <vt:lpstr>Forward-looking Statements and  Non-GAAP Measures</vt:lpstr>
      <vt:lpstr>Agenda</vt:lpstr>
      <vt:lpstr>Noble Energy Portfolio Diversified and technically focused </vt:lpstr>
      <vt:lpstr>Noble Energy Portfolio and Operations The DJ Basin</vt:lpstr>
      <vt:lpstr>DJ Basin – A Transformation for Colorado At the intersection of resources and technology</vt:lpstr>
      <vt:lpstr>PowerPoint Presentation</vt:lpstr>
      <vt:lpstr>PowerPoint Presentation</vt:lpstr>
      <vt:lpstr>The Basics of Oil and Natural Gas Development Well Completion Video</vt:lpstr>
      <vt:lpstr>Reducing Our Environmental Footprint Protecting the Water</vt:lpstr>
      <vt:lpstr>Reducing Our Environmental Footprint Protecting the Water – Real Time Groundwater Monitoring</vt:lpstr>
      <vt:lpstr>Reducing Our Environmental Footprint Protecting the Water – Closed Loop Mud Systems</vt:lpstr>
      <vt:lpstr>Reducing Our Environmental Footprint Protecting the Water – Spill Prevention and Containment</vt:lpstr>
      <vt:lpstr>Reducing our Environmental Footprint Protecting the Air - CNG/LNG Conversion</vt:lpstr>
      <vt:lpstr>Reducing Our Environmental Footprint Protecting the Land – Horizontal and Pad Drilling are Reducing Surface Use</vt:lpstr>
      <vt:lpstr>PowerPoint Presentation</vt:lpstr>
      <vt:lpstr>Reducing Our Environmental Footprint Protecting the Land – EcoNodes Will Further Reduce Our Environmental Footprint</vt:lpstr>
      <vt:lpstr>PowerPoint Presentation</vt:lpstr>
      <vt:lpstr>Reducing Our Environmental Footprint Integrated Design – EcoNodes Improve Water Use and Storage for Completions</vt:lpstr>
      <vt:lpstr>Reducing Our Environmental Footprint Additional Benefits of Integrated Design – EcoNodes Improve Air Quality and Truck Traffic</vt:lpstr>
      <vt:lpstr>QUESTIONS</vt:lpstr>
      <vt:lpstr>PowerPoint Presentation</vt:lpstr>
    </vt:vector>
  </TitlesOfParts>
  <Company>Noble Energy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Paul Majors</cp:lastModifiedBy>
  <cp:revision>194</cp:revision>
  <cp:lastPrinted>2013-11-07T22:52:15Z</cp:lastPrinted>
  <dcterms:created xsi:type="dcterms:W3CDTF">2013-08-27T19:15:43Z</dcterms:created>
  <dcterms:modified xsi:type="dcterms:W3CDTF">2014-01-22T21:33:24Z</dcterms:modified>
</cp:coreProperties>
</file>