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3"/>
  </p:notesMasterIdLst>
  <p:handoutMasterIdLst>
    <p:handoutMasterId r:id="rId14"/>
  </p:handoutMasterIdLst>
  <p:sldIdLst>
    <p:sldId id="638" r:id="rId2"/>
    <p:sldId id="624" r:id="rId3"/>
    <p:sldId id="625" r:id="rId4"/>
    <p:sldId id="640" r:id="rId5"/>
    <p:sldId id="626" r:id="rId6"/>
    <p:sldId id="633" r:id="rId7"/>
    <p:sldId id="635" r:id="rId8"/>
    <p:sldId id="634" r:id="rId9"/>
    <p:sldId id="631" r:id="rId10"/>
    <p:sldId id="623" r:id="rId11"/>
    <p:sldId id="639" r:id="rId12"/>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Tahoma" charset="0"/>
        <a:ea typeface="+mn-ea"/>
        <a:cs typeface="+mn-cs"/>
      </a:defRPr>
    </a:lvl1pPr>
    <a:lvl2pPr marL="457200" algn="ctr" rtl="0" fontAlgn="base">
      <a:spcBef>
        <a:spcPct val="0"/>
      </a:spcBef>
      <a:spcAft>
        <a:spcPct val="0"/>
      </a:spcAft>
      <a:defRPr kern="1200">
        <a:solidFill>
          <a:schemeClr val="tx1"/>
        </a:solidFill>
        <a:latin typeface="Tahoma" charset="0"/>
        <a:ea typeface="+mn-ea"/>
        <a:cs typeface="+mn-cs"/>
      </a:defRPr>
    </a:lvl2pPr>
    <a:lvl3pPr marL="914400" algn="ctr" rtl="0" fontAlgn="base">
      <a:spcBef>
        <a:spcPct val="0"/>
      </a:spcBef>
      <a:spcAft>
        <a:spcPct val="0"/>
      </a:spcAft>
      <a:defRPr kern="1200">
        <a:solidFill>
          <a:schemeClr val="tx1"/>
        </a:solidFill>
        <a:latin typeface="Tahoma" charset="0"/>
        <a:ea typeface="+mn-ea"/>
        <a:cs typeface="+mn-cs"/>
      </a:defRPr>
    </a:lvl3pPr>
    <a:lvl4pPr marL="1371600" algn="ctr" rtl="0" fontAlgn="base">
      <a:spcBef>
        <a:spcPct val="0"/>
      </a:spcBef>
      <a:spcAft>
        <a:spcPct val="0"/>
      </a:spcAft>
      <a:defRPr kern="1200">
        <a:solidFill>
          <a:schemeClr val="tx1"/>
        </a:solidFill>
        <a:latin typeface="Tahoma" charset="0"/>
        <a:ea typeface="+mn-ea"/>
        <a:cs typeface="+mn-cs"/>
      </a:defRPr>
    </a:lvl4pPr>
    <a:lvl5pPr marL="1828800" algn="ctr"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67F"/>
    <a:srgbClr val="F3D688"/>
    <a:srgbClr val="F0D888"/>
    <a:srgbClr val="FAD888"/>
    <a:srgbClr val="FFDC85"/>
    <a:srgbClr val="A71F11"/>
    <a:srgbClr val="951C0F"/>
    <a:srgbClr val="AF1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764" autoAdjust="0"/>
  </p:normalViewPr>
  <p:slideViewPr>
    <p:cSldViewPr snapToGrid="0">
      <p:cViewPr>
        <p:scale>
          <a:sx n="150" d="100"/>
          <a:sy n="150" d="100"/>
        </p:scale>
        <p:origin x="-606" y="516"/>
      </p:cViewPr>
      <p:guideLst>
        <p:guide orient="horz" pos="2505"/>
        <p:guide orient="horz" pos="564"/>
        <p:guide orient="horz" pos="3350"/>
        <p:guide orient="horz" pos="402"/>
        <p:guide orient="horz" pos="4162"/>
        <p:guide pos="1468"/>
        <p:guide pos="657"/>
        <p:guide pos="614"/>
        <p:guide pos="151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432"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1" y="0"/>
            <a:ext cx="3038049" cy="464820"/>
          </a:xfrm>
          <a:prstGeom prst="rect">
            <a:avLst/>
          </a:prstGeom>
          <a:noFill/>
          <a:ln w="9525">
            <a:noFill/>
            <a:miter lim="800000"/>
            <a:headEnd/>
            <a:tailEnd/>
          </a:ln>
          <a:effectLst/>
        </p:spPr>
        <p:txBody>
          <a:bodyPr vert="horz" wrap="square" lIns="89755" tIns="44876" rIns="89755" bIns="44876" numCol="1" anchor="t" anchorCtr="0" compatLnSpc="1">
            <a:prstTxWarp prst="textNoShape">
              <a:avLst/>
            </a:prstTxWarp>
          </a:bodyPr>
          <a:lstStyle>
            <a:lvl1pPr algn="l" defTabSz="899086">
              <a:defRPr sz="1200">
                <a:latin typeface="Arial" charset="0"/>
              </a:defRPr>
            </a:lvl1pPr>
          </a:lstStyle>
          <a:p>
            <a:pPr>
              <a:defRPr/>
            </a:pPr>
            <a:endParaRPr lang="en-US" dirty="0"/>
          </a:p>
        </p:txBody>
      </p:sp>
      <p:sp>
        <p:nvSpPr>
          <p:cNvPr id="91139" name="Rectangle 3"/>
          <p:cNvSpPr>
            <a:spLocks noGrp="1" noChangeArrowheads="1"/>
          </p:cNvSpPr>
          <p:nvPr>
            <p:ph type="dt" sz="quarter" idx="1"/>
          </p:nvPr>
        </p:nvSpPr>
        <p:spPr bwMode="auto">
          <a:xfrm>
            <a:off x="3970784" y="0"/>
            <a:ext cx="3038049" cy="464820"/>
          </a:xfrm>
          <a:prstGeom prst="rect">
            <a:avLst/>
          </a:prstGeom>
          <a:noFill/>
          <a:ln w="9525">
            <a:noFill/>
            <a:miter lim="800000"/>
            <a:headEnd/>
            <a:tailEnd/>
          </a:ln>
          <a:effectLst/>
        </p:spPr>
        <p:txBody>
          <a:bodyPr vert="horz" wrap="square" lIns="89755" tIns="44876" rIns="89755" bIns="44876" numCol="1" anchor="t" anchorCtr="0" compatLnSpc="1">
            <a:prstTxWarp prst="textNoShape">
              <a:avLst/>
            </a:prstTxWarp>
          </a:bodyPr>
          <a:lstStyle>
            <a:lvl1pPr algn="r" defTabSz="899086">
              <a:defRPr sz="1200">
                <a:latin typeface="Arial" charset="0"/>
              </a:defRPr>
            </a:lvl1pPr>
          </a:lstStyle>
          <a:p>
            <a:pPr>
              <a:defRPr/>
            </a:pPr>
            <a:endParaRPr lang="en-US" dirty="0"/>
          </a:p>
        </p:txBody>
      </p:sp>
      <p:sp>
        <p:nvSpPr>
          <p:cNvPr id="91140" name="Rectangle 4"/>
          <p:cNvSpPr>
            <a:spLocks noGrp="1" noChangeArrowheads="1"/>
          </p:cNvSpPr>
          <p:nvPr>
            <p:ph type="ftr" sz="quarter" idx="2"/>
          </p:nvPr>
        </p:nvSpPr>
        <p:spPr bwMode="auto">
          <a:xfrm>
            <a:off x="1" y="8830010"/>
            <a:ext cx="3038049" cy="464820"/>
          </a:xfrm>
          <a:prstGeom prst="rect">
            <a:avLst/>
          </a:prstGeom>
          <a:noFill/>
          <a:ln w="9525">
            <a:noFill/>
            <a:miter lim="800000"/>
            <a:headEnd/>
            <a:tailEnd/>
          </a:ln>
          <a:effectLst/>
        </p:spPr>
        <p:txBody>
          <a:bodyPr vert="horz" wrap="square" lIns="89755" tIns="44876" rIns="89755" bIns="44876" numCol="1" anchor="b" anchorCtr="0" compatLnSpc="1">
            <a:prstTxWarp prst="textNoShape">
              <a:avLst/>
            </a:prstTxWarp>
          </a:bodyPr>
          <a:lstStyle>
            <a:lvl1pPr algn="l" defTabSz="899086">
              <a:defRPr sz="1200">
                <a:latin typeface="Arial" charset="0"/>
              </a:defRPr>
            </a:lvl1pPr>
          </a:lstStyle>
          <a:p>
            <a:pPr>
              <a:defRPr/>
            </a:pPr>
            <a:endParaRPr lang="en-US" dirty="0"/>
          </a:p>
        </p:txBody>
      </p:sp>
      <p:sp>
        <p:nvSpPr>
          <p:cNvPr id="91141" name="Rectangle 5"/>
          <p:cNvSpPr>
            <a:spLocks noGrp="1" noChangeArrowheads="1"/>
          </p:cNvSpPr>
          <p:nvPr>
            <p:ph type="sldNum" sz="quarter" idx="3"/>
          </p:nvPr>
        </p:nvSpPr>
        <p:spPr bwMode="auto">
          <a:xfrm>
            <a:off x="3970784" y="8830010"/>
            <a:ext cx="3038049" cy="464820"/>
          </a:xfrm>
          <a:prstGeom prst="rect">
            <a:avLst/>
          </a:prstGeom>
          <a:noFill/>
          <a:ln w="9525">
            <a:noFill/>
            <a:miter lim="800000"/>
            <a:headEnd/>
            <a:tailEnd/>
          </a:ln>
          <a:effectLst/>
        </p:spPr>
        <p:txBody>
          <a:bodyPr vert="horz" wrap="square" lIns="89755" tIns="44876" rIns="89755" bIns="44876" numCol="1" anchor="b" anchorCtr="0" compatLnSpc="1">
            <a:prstTxWarp prst="textNoShape">
              <a:avLst/>
            </a:prstTxWarp>
          </a:bodyPr>
          <a:lstStyle>
            <a:lvl1pPr algn="r" defTabSz="899086">
              <a:defRPr sz="1200">
                <a:latin typeface="Arial" charset="0"/>
              </a:defRPr>
            </a:lvl1pPr>
          </a:lstStyle>
          <a:p>
            <a:pPr>
              <a:defRPr/>
            </a:pPr>
            <a:fld id="{1D11468C-7A15-4691-986D-4A7363D256E2}" type="slidenum">
              <a:rPr lang="en-US"/>
              <a:pPr>
                <a:defRPr/>
              </a:pPr>
              <a:t>‹#›</a:t>
            </a:fld>
            <a:endParaRPr lang="en-US" dirty="0"/>
          </a:p>
        </p:txBody>
      </p:sp>
    </p:spTree>
    <p:extLst>
      <p:ext uri="{BB962C8B-B14F-4D97-AF65-F5344CB8AC3E}">
        <p14:creationId xmlns:p14="http://schemas.microsoft.com/office/powerpoint/2010/main" val="283544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8049" cy="464820"/>
          </a:xfrm>
          <a:prstGeom prst="rect">
            <a:avLst/>
          </a:prstGeom>
          <a:noFill/>
          <a:ln w="9525">
            <a:noFill/>
            <a:miter lim="800000"/>
            <a:headEnd/>
            <a:tailEnd/>
          </a:ln>
          <a:effectLst/>
        </p:spPr>
        <p:txBody>
          <a:bodyPr vert="horz" wrap="square" lIns="92516" tIns="46258" rIns="92516" bIns="46258" numCol="1" anchor="t" anchorCtr="0" compatLnSpc="1">
            <a:prstTxWarp prst="textNoShape">
              <a:avLst/>
            </a:prstTxWarp>
          </a:bodyPr>
          <a:lstStyle>
            <a:lvl1pPr algn="l" defTabSz="925760">
              <a:defRPr sz="1200">
                <a:latin typeface="Arial" charset="0"/>
              </a:defRPr>
            </a:lvl1pPr>
          </a:lstStyle>
          <a:p>
            <a:pPr>
              <a:defRPr/>
            </a:pPr>
            <a:endParaRPr lang="en-US" dirty="0"/>
          </a:p>
        </p:txBody>
      </p:sp>
      <p:sp>
        <p:nvSpPr>
          <p:cNvPr id="18435" name="Rectangle 3"/>
          <p:cNvSpPr>
            <a:spLocks noGrp="1" noChangeArrowheads="1"/>
          </p:cNvSpPr>
          <p:nvPr>
            <p:ph type="dt" idx="1"/>
          </p:nvPr>
        </p:nvSpPr>
        <p:spPr bwMode="auto">
          <a:xfrm>
            <a:off x="3970784" y="0"/>
            <a:ext cx="3038049" cy="464820"/>
          </a:xfrm>
          <a:prstGeom prst="rect">
            <a:avLst/>
          </a:prstGeom>
          <a:noFill/>
          <a:ln w="9525">
            <a:noFill/>
            <a:miter lim="800000"/>
            <a:headEnd/>
            <a:tailEnd/>
          </a:ln>
          <a:effectLst/>
        </p:spPr>
        <p:txBody>
          <a:bodyPr vert="horz" wrap="square" lIns="92516" tIns="46258" rIns="92516" bIns="46258" numCol="1" anchor="t" anchorCtr="0" compatLnSpc="1">
            <a:prstTxWarp prst="textNoShape">
              <a:avLst/>
            </a:prstTxWarp>
          </a:bodyPr>
          <a:lstStyle>
            <a:lvl1pPr algn="r" defTabSz="925760">
              <a:defRPr sz="1200">
                <a:latin typeface="Arial"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5863" y="698500"/>
            <a:ext cx="4643437" cy="3484563"/>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0727" y="4415791"/>
            <a:ext cx="5608947" cy="4181810"/>
          </a:xfrm>
          <a:prstGeom prst="rect">
            <a:avLst/>
          </a:prstGeom>
          <a:noFill/>
          <a:ln w="9525">
            <a:noFill/>
            <a:miter lim="800000"/>
            <a:headEnd/>
            <a:tailEnd/>
          </a:ln>
          <a:effectLst/>
        </p:spPr>
        <p:txBody>
          <a:bodyPr vert="horz" wrap="square" lIns="92516" tIns="46258" rIns="92516" bIns="462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30010"/>
            <a:ext cx="3038049" cy="464820"/>
          </a:xfrm>
          <a:prstGeom prst="rect">
            <a:avLst/>
          </a:prstGeom>
          <a:noFill/>
          <a:ln w="9525">
            <a:noFill/>
            <a:miter lim="800000"/>
            <a:headEnd/>
            <a:tailEnd/>
          </a:ln>
          <a:effectLst/>
        </p:spPr>
        <p:txBody>
          <a:bodyPr vert="horz" wrap="square" lIns="92516" tIns="46258" rIns="92516" bIns="46258" numCol="1" anchor="b" anchorCtr="0" compatLnSpc="1">
            <a:prstTxWarp prst="textNoShape">
              <a:avLst/>
            </a:prstTxWarp>
          </a:bodyPr>
          <a:lstStyle>
            <a:lvl1pPr algn="l" defTabSz="925760">
              <a:defRPr sz="1200">
                <a:latin typeface="Arial" charset="0"/>
              </a:defRPr>
            </a:lvl1pPr>
          </a:lstStyle>
          <a:p>
            <a:pPr>
              <a:defRPr/>
            </a:pPr>
            <a:endParaRPr lang="en-US" dirty="0"/>
          </a:p>
        </p:txBody>
      </p:sp>
      <p:sp>
        <p:nvSpPr>
          <p:cNvPr id="18439" name="Rectangle 7"/>
          <p:cNvSpPr>
            <a:spLocks noGrp="1" noChangeArrowheads="1"/>
          </p:cNvSpPr>
          <p:nvPr>
            <p:ph type="sldNum" sz="quarter" idx="5"/>
          </p:nvPr>
        </p:nvSpPr>
        <p:spPr bwMode="auto">
          <a:xfrm>
            <a:off x="3970784" y="8830010"/>
            <a:ext cx="3038049" cy="464820"/>
          </a:xfrm>
          <a:prstGeom prst="rect">
            <a:avLst/>
          </a:prstGeom>
          <a:noFill/>
          <a:ln w="9525">
            <a:noFill/>
            <a:miter lim="800000"/>
            <a:headEnd/>
            <a:tailEnd/>
          </a:ln>
          <a:effectLst/>
        </p:spPr>
        <p:txBody>
          <a:bodyPr vert="horz" wrap="square" lIns="92516" tIns="46258" rIns="92516" bIns="46258" numCol="1" anchor="b" anchorCtr="0" compatLnSpc="1">
            <a:prstTxWarp prst="textNoShape">
              <a:avLst/>
            </a:prstTxWarp>
          </a:bodyPr>
          <a:lstStyle>
            <a:lvl1pPr algn="r" defTabSz="925760">
              <a:defRPr sz="1200">
                <a:latin typeface="Arial" charset="0"/>
              </a:defRPr>
            </a:lvl1pPr>
          </a:lstStyle>
          <a:p>
            <a:pPr>
              <a:defRPr/>
            </a:pPr>
            <a:fld id="{B1A4E9D7-E2AA-4C27-B12D-E89005E45B23}" type="slidenum">
              <a:rPr lang="en-US"/>
              <a:pPr>
                <a:defRPr/>
              </a:pPr>
              <a:t>‹#›</a:t>
            </a:fld>
            <a:endParaRPr lang="en-US" dirty="0"/>
          </a:p>
        </p:txBody>
      </p:sp>
    </p:spTree>
    <p:extLst>
      <p:ext uri="{BB962C8B-B14F-4D97-AF65-F5344CB8AC3E}">
        <p14:creationId xmlns:p14="http://schemas.microsoft.com/office/powerpoint/2010/main" val="278900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98500"/>
            <a:ext cx="4645025" cy="3484563"/>
          </a:xfrm>
        </p:spPr>
      </p:sp>
      <p:sp>
        <p:nvSpPr>
          <p:cNvPr id="3" name="Notes Placeholder 2"/>
          <p:cNvSpPr>
            <a:spLocks noGrp="1"/>
          </p:cNvSpPr>
          <p:nvPr>
            <p:ph type="body" idx="1"/>
          </p:nvPr>
        </p:nvSpPr>
        <p:spPr/>
        <p:txBody>
          <a:bodyPr/>
          <a:lstStyle/>
          <a:p>
            <a:r>
              <a:rPr lang="en-US" dirty="0"/>
              <a:t>Hydraulic fracturing is a proven technology that has been refined over 60 years.  It has allowed companies to safely produce natural gas from more than one million U.S. wells, and now it is being used to extract oil and other liquids from shale formations, such as in the Niobrara play.  The State of Colorado has been regulating drilling activity since 1951.  Every aspect is overseen by the COGCC.  Over 90 percent of wells in Colorado are hydraulically fractured.  The essential factor with respect to the safety of hydraulic fracturing is proper well construction, including casing and cementing to isolate the production formations being stimulated from shallow groundwater aquifers</a:t>
            </a:r>
          </a:p>
        </p:txBody>
      </p:sp>
      <p:sp>
        <p:nvSpPr>
          <p:cNvPr id="4" name="Slide Number Placeholder 3"/>
          <p:cNvSpPr>
            <a:spLocks noGrp="1"/>
          </p:cNvSpPr>
          <p:nvPr>
            <p:ph type="sldNum" sz="quarter" idx="10"/>
          </p:nvPr>
        </p:nvSpPr>
        <p:spPr/>
        <p:txBody>
          <a:bodyPr/>
          <a:lstStyle/>
          <a:p>
            <a:pPr>
              <a:defRPr/>
            </a:pPr>
            <a:fld id="{B1A4E9D7-E2AA-4C27-B12D-E89005E45B23}" type="slidenum">
              <a:rPr lang="en-US" smtClean="0"/>
              <a:pPr>
                <a:defRPr/>
              </a:pPr>
              <a:t>8</a:t>
            </a:fld>
            <a:endParaRPr lang="en-US" dirty="0"/>
          </a:p>
        </p:txBody>
      </p:sp>
    </p:spTree>
    <p:extLst>
      <p:ext uri="{BB962C8B-B14F-4D97-AF65-F5344CB8AC3E}">
        <p14:creationId xmlns:p14="http://schemas.microsoft.com/office/powerpoint/2010/main" val="169861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8" name="Slide Number Placeholder 7"/>
          <p:cNvSpPr>
            <a:spLocks noGrp="1"/>
          </p:cNvSpPr>
          <p:nvPr>
            <p:ph type="sldNum" sz="quarter" idx="11"/>
          </p:nvPr>
        </p:nvSpPr>
        <p:spPr/>
        <p:txBody>
          <a:bodyPr/>
          <a:lstStyle/>
          <a:p>
            <a:pPr>
              <a:defRPr/>
            </a:pPr>
            <a:fld id="{A5749FC8-C155-44A1-A1AB-60501DDD6D62}" type="slidenum">
              <a:rPr lang="en-US" smtClean="0"/>
              <a:pPr>
                <a:defRPr/>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758B184-B7E1-4F41-A4E3-566F52FB408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4F8E7C25-8583-4A0E-AA03-C2D1EE4A2DD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12297E1-A3AA-4439-9086-C502FA7A841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DA162AD-C964-460E-82AB-40B2B009CA3B}"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25BDD8D-7F17-4C57-BE28-8425B29683E5}"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F2B30772-332F-4FD8-9F56-9D3E2FD8DAE5}"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521D3840-4F7D-4189-AACF-045443E4998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5902BF93-3D9C-4343-A10B-45D6781F9BC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4991A01-8462-4254-8219-AC897E7BC2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82A2F-BD72-4DE9-970C-628B7E6D9395}" type="datetimeFigureOut">
              <a:rPr lang="en-US" smtClean="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3BFBE1F-E89E-4BB9-87DF-7AA78305C5F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1/23/2014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ga.org/" TargetMode="External"/><Relationship Id="rId2" Type="http://schemas.openxmlformats.org/officeDocument/2006/relationships/hyperlink" Target="http://www.eia.gov/" TargetMode="External"/><Relationship Id="rId1" Type="http://schemas.openxmlformats.org/officeDocument/2006/relationships/slideLayout" Target="../slideLayouts/slideLayout2.xml"/><Relationship Id="rId6" Type="http://schemas.openxmlformats.org/officeDocument/2006/relationships/hyperlink" Target="http://www.api.org/" TargetMode="External"/><Relationship Id="rId5" Type="http://schemas.openxmlformats.org/officeDocument/2006/relationships/hyperlink" Target="http://www.ngvc.org/" TargetMode="External"/><Relationship Id="rId4" Type="http://schemas.openxmlformats.org/officeDocument/2006/relationships/hyperlink" Target="http://cogcc.state.c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415539"/>
          </a:xfrm>
        </p:spPr>
        <p:txBody>
          <a:bodyPr/>
          <a:lstStyle/>
          <a:p>
            <a:r>
              <a:rPr lang="en-US" dirty="0" smtClean="0"/>
              <a:t>US Energy overview</a:t>
            </a:r>
            <a:endParaRPr lang="en-US" dirty="0"/>
          </a:p>
        </p:txBody>
      </p:sp>
      <p:sp>
        <p:nvSpPr>
          <p:cNvPr id="3" name="Subtitle 2"/>
          <p:cNvSpPr>
            <a:spLocks noGrp="1"/>
          </p:cNvSpPr>
          <p:nvPr>
            <p:ph type="subTitle" idx="1"/>
          </p:nvPr>
        </p:nvSpPr>
        <p:spPr/>
        <p:txBody>
          <a:bodyPr/>
          <a:lstStyle/>
          <a:p>
            <a:r>
              <a:rPr lang="en-US" dirty="0" smtClean="0"/>
              <a:t>Paul Majors P.E. – Jan 2014</a:t>
            </a:r>
            <a:endParaRPr lang="en-US" dirty="0"/>
          </a:p>
        </p:txBody>
      </p:sp>
      <p:sp>
        <p:nvSpPr>
          <p:cNvPr id="4" name="Slide Number Placeholder 3"/>
          <p:cNvSpPr>
            <a:spLocks noGrp="1"/>
          </p:cNvSpPr>
          <p:nvPr>
            <p:ph type="sldNum" sz="quarter" idx="11"/>
          </p:nvPr>
        </p:nvSpPr>
        <p:spPr/>
        <p:txBody>
          <a:bodyPr/>
          <a:lstStyle/>
          <a:p>
            <a:pPr>
              <a:defRPr/>
            </a:pPr>
            <a:fld id="{A5749FC8-C155-44A1-A1AB-60501DDD6D62}" type="slidenum">
              <a:rPr lang="en-US" smtClean="0"/>
              <a:pPr>
                <a:defRPr/>
              </a:pPr>
              <a:t>1</a:t>
            </a:fld>
            <a:endParaRPr lang="en-US" dirty="0"/>
          </a:p>
        </p:txBody>
      </p:sp>
    </p:spTree>
    <p:extLst>
      <p:ext uri="{BB962C8B-B14F-4D97-AF65-F5344CB8AC3E}">
        <p14:creationId xmlns:p14="http://schemas.microsoft.com/office/powerpoint/2010/main" val="166320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0"/>
            <a:ext cx="8229600" cy="1264920"/>
          </a:xfrm>
          <a:noFill/>
        </p:spPr>
        <p:txBody>
          <a:bodyPr/>
          <a:lstStyle/>
          <a:p>
            <a:pPr eaLnBrk="1" hangingPunct="1"/>
            <a:r>
              <a:rPr lang="en-US" sz="2000" dirty="0" smtClean="0"/>
              <a:t>Places for more information</a:t>
            </a:r>
          </a:p>
        </p:txBody>
      </p:sp>
      <p:sp>
        <p:nvSpPr>
          <p:cNvPr id="22532" name="Rectangle 3"/>
          <p:cNvSpPr>
            <a:spLocks noGrp="1" noChangeArrowheads="1"/>
          </p:cNvSpPr>
          <p:nvPr>
            <p:ph idx="1"/>
          </p:nvPr>
        </p:nvSpPr>
        <p:spPr>
          <a:xfrm>
            <a:off x="457200" y="1295400"/>
            <a:ext cx="8229600" cy="4830763"/>
          </a:xfrm>
          <a:noFill/>
        </p:spPr>
        <p:txBody>
          <a:bodyPr/>
          <a:lstStyle/>
          <a:p>
            <a:pPr eaLnBrk="1" hangingPunct="1"/>
            <a:r>
              <a:rPr lang="en-US" sz="1600" dirty="0" smtClean="0"/>
              <a:t>US Energy </a:t>
            </a:r>
            <a:r>
              <a:rPr lang="en-US" sz="1600" dirty="0"/>
              <a:t>Information Administration - </a:t>
            </a:r>
            <a:r>
              <a:rPr lang="en-US" sz="1600" dirty="0">
                <a:hlinkClick r:id="rId2"/>
              </a:rPr>
              <a:t>http://www.eia.gov</a:t>
            </a:r>
            <a:r>
              <a:rPr lang="en-US" sz="1600" dirty="0" smtClean="0">
                <a:hlinkClick r:id="rId2"/>
              </a:rPr>
              <a:t>/</a:t>
            </a:r>
            <a:endParaRPr lang="en-US" sz="1600" dirty="0" smtClean="0"/>
          </a:p>
          <a:p>
            <a:pPr eaLnBrk="1" hangingPunct="1"/>
            <a:r>
              <a:rPr lang="en-US" sz="1600" dirty="0" smtClean="0"/>
              <a:t>Colorado Oil and </a:t>
            </a:r>
            <a:r>
              <a:rPr lang="en-US" sz="1600" dirty="0"/>
              <a:t>Gas Association - </a:t>
            </a:r>
            <a:r>
              <a:rPr lang="en-US" sz="1600" dirty="0">
                <a:hlinkClick r:id="rId3"/>
              </a:rPr>
              <a:t>http://www.coga.org</a:t>
            </a:r>
            <a:r>
              <a:rPr lang="en-US" sz="1600" dirty="0" smtClean="0">
                <a:hlinkClick r:id="rId3"/>
              </a:rPr>
              <a:t>/</a:t>
            </a:r>
            <a:endParaRPr lang="en-US" sz="1600" dirty="0" smtClean="0"/>
          </a:p>
          <a:p>
            <a:pPr eaLnBrk="1" hangingPunct="1"/>
            <a:r>
              <a:rPr lang="en-US" sz="1600" dirty="0" smtClean="0"/>
              <a:t>Colorado Oil and Gas Conservation Commission - </a:t>
            </a:r>
            <a:r>
              <a:rPr lang="en-US" sz="1600" dirty="0" smtClean="0">
                <a:hlinkClick r:id="rId4"/>
              </a:rPr>
              <a:t>http</a:t>
            </a:r>
            <a:r>
              <a:rPr lang="en-US" sz="1600" dirty="0">
                <a:hlinkClick r:id="rId4"/>
              </a:rPr>
              <a:t>://cogcc.state.co.us</a:t>
            </a:r>
            <a:r>
              <a:rPr lang="en-US" sz="1600" dirty="0" smtClean="0">
                <a:hlinkClick r:id="rId4"/>
              </a:rPr>
              <a:t>/</a:t>
            </a:r>
            <a:r>
              <a:rPr lang="en-US" sz="1600" dirty="0" smtClean="0"/>
              <a:t> </a:t>
            </a:r>
          </a:p>
          <a:p>
            <a:pPr eaLnBrk="1" hangingPunct="1"/>
            <a:r>
              <a:rPr lang="en-US" sz="1600" dirty="0" smtClean="0"/>
              <a:t>Natural Gas </a:t>
            </a:r>
            <a:r>
              <a:rPr lang="en-US" sz="1600" dirty="0"/>
              <a:t>Vehicle Coalition - </a:t>
            </a:r>
            <a:r>
              <a:rPr lang="en-US" sz="1600" dirty="0">
                <a:hlinkClick r:id="rId5"/>
              </a:rPr>
              <a:t>http://www.ngvc.org</a:t>
            </a:r>
            <a:r>
              <a:rPr lang="en-US" sz="1600" dirty="0" smtClean="0">
                <a:hlinkClick r:id="rId5"/>
              </a:rPr>
              <a:t>/</a:t>
            </a:r>
            <a:endParaRPr lang="en-US" sz="1600" dirty="0" smtClean="0"/>
          </a:p>
          <a:p>
            <a:pPr eaLnBrk="1" hangingPunct="1"/>
            <a:r>
              <a:rPr lang="en-US" sz="1600" dirty="0" smtClean="0"/>
              <a:t>American </a:t>
            </a:r>
            <a:r>
              <a:rPr lang="en-US" sz="1600" dirty="0"/>
              <a:t>Petroleum Institute - </a:t>
            </a:r>
            <a:r>
              <a:rPr lang="en-US" sz="1600" dirty="0">
                <a:hlinkClick r:id="rId6"/>
              </a:rPr>
              <a:t>http://www.api.org</a:t>
            </a:r>
            <a:r>
              <a:rPr lang="en-US" sz="1600" dirty="0" smtClean="0">
                <a:hlinkClick r:id="rId6"/>
              </a:rPr>
              <a:t>/</a:t>
            </a:r>
            <a:endParaRPr lang="en-US" sz="1600" dirty="0" smtClean="0"/>
          </a:p>
          <a:p>
            <a:r>
              <a:rPr lang="en-US" sz="1600" dirty="0" smtClean="0"/>
              <a:t>FracFocus, hydraulic fracturing </a:t>
            </a:r>
            <a:r>
              <a:rPr lang="en-US" sz="1600" dirty="0"/>
              <a:t>fluids - http://fracfocus.org/</a:t>
            </a:r>
          </a:p>
          <a:p>
            <a:endParaRPr lang="en-US" sz="1600" dirty="0"/>
          </a:p>
          <a:p>
            <a:pPr eaLnBrk="1" hangingPunct="1"/>
            <a:endParaRPr lang="en-US" sz="1600" dirty="0" smtClean="0"/>
          </a:p>
          <a:p>
            <a:pPr lvl="1" eaLnBrk="1" hangingPunct="1">
              <a:buFont typeface="Wingdings" pitchFamily="2" charset="2"/>
              <a:buNone/>
            </a:pPr>
            <a:r>
              <a:rPr lang="en-US" sz="1200" dirty="0" smtClean="0"/>
              <a:t>		</a:t>
            </a:r>
          </a:p>
          <a:p>
            <a:pPr marL="342900" lvl="1" indent="-34290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5A89687D-9AD2-4D4B-92F8-3384FC9EB178}" type="slidenum">
              <a:rPr lang="en-US"/>
              <a:pPr>
                <a:defRPr/>
              </a:pPr>
              <a:t>10</a:t>
            </a:fld>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noFill/>
        </p:spPr>
        <p:txBody>
          <a:bodyPr/>
          <a:lstStyle/>
          <a:p>
            <a:pPr eaLnBrk="1" hangingPunct="1"/>
            <a:r>
              <a:rPr lang="en-US" sz="2000" dirty="0" smtClean="0"/>
              <a:t>Questions</a:t>
            </a:r>
          </a:p>
        </p:txBody>
      </p:sp>
      <p:sp>
        <p:nvSpPr>
          <p:cNvPr id="4" name="Slide Number Placeholder 3"/>
          <p:cNvSpPr>
            <a:spLocks noGrp="1"/>
          </p:cNvSpPr>
          <p:nvPr>
            <p:ph type="sldNum" sz="quarter" idx="12"/>
          </p:nvPr>
        </p:nvSpPr>
        <p:spPr/>
        <p:txBody>
          <a:bodyPr/>
          <a:lstStyle/>
          <a:p>
            <a:pPr>
              <a:defRPr/>
            </a:pPr>
            <a:fld id="{5A89687D-9AD2-4D4B-92F8-3384FC9EB178}" type="slidenum">
              <a:rPr lang="en-US"/>
              <a:pPr>
                <a:defRPr/>
              </a:pPr>
              <a:t>11</a:t>
            </a:fld>
            <a:endParaRPr lang="en-US"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194672185"/>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we going to talk about today?</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General overview of energy</a:t>
            </a:r>
          </a:p>
          <a:p>
            <a:r>
              <a:rPr lang="en-US" dirty="0" smtClean="0"/>
              <a:t>What has changed?</a:t>
            </a:r>
          </a:p>
          <a:p>
            <a:r>
              <a:rPr lang="en-US" dirty="0" smtClean="0"/>
              <a:t>Short video</a:t>
            </a:r>
          </a:p>
          <a:p>
            <a:r>
              <a:rPr lang="en-US" dirty="0" smtClean="0"/>
              <a:t>Questions</a:t>
            </a:r>
            <a:endParaRPr lang="en-US" dirty="0"/>
          </a:p>
        </p:txBody>
      </p:sp>
    </p:spTree>
    <p:extLst>
      <p:ext uri="{BB962C8B-B14F-4D97-AF65-F5344CB8AC3E}">
        <p14:creationId xmlns:p14="http://schemas.microsoft.com/office/powerpoint/2010/main" val="358109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5858"/>
          </a:xfrm>
        </p:spPr>
        <p:txBody>
          <a:bodyPr/>
          <a:lstStyle/>
          <a:p>
            <a:r>
              <a:rPr lang="en-US" sz="4800" dirty="0" smtClean="0"/>
              <a:t>What energy do we use now?</a:t>
            </a:r>
            <a:endParaRPr lang="en-US" sz="4800" dirty="0"/>
          </a:p>
        </p:txBody>
      </p:sp>
      <p:sp>
        <p:nvSpPr>
          <p:cNvPr id="3" name="Content Placeholder 2"/>
          <p:cNvSpPr>
            <a:spLocks noGrp="1"/>
          </p:cNvSpPr>
          <p:nvPr>
            <p:ph idx="1"/>
          </p:nvPr>
        </p:nvSpPr>
        <p:spPr>
          <a:xfrm>
            <a:off x="6437312" y="1352550"/>
            <a:ext cx="2435736" cy="4525963"/>
          </a:xfrm>
        </p:spPr>
        <p:txBody>
          <a:bodyPr/>
          <a:lstStyle/>
          <a:p>
            <a:r>
              <a:rPr lang="en-US" dirty="0" smtClean="0"/>
              <a:t>Renewables are on the rise!</a:t>
            </a:r>
          </a:p>
          <a:p>
            <a:pPr lvl="1"/>
            <a:r>
              <a:rPr lang="en-US" dirty="0" smtClean="0"/>
              <a:t>But we have a long way to go.</a:t>
            </a:r>
            <a:endParaRPr lang="en-US" dirty="0"/>
          </a:p>
        </p:txBody>
      </p:sp>
      <p:sp>
        <p:nvSpPr>
          <p:cNvPr id="4" name="TextBox 3"/>
          <p:cNvSpPr txBox="1"/>
          <p:nvPr/>
        </p:nvSpPr>
        <p:spPr>
          <a:xfrm>
            <a:off x="2221260" y="6385560"/>
            <a:ext cx="6516912" cy="369332"/>
          </a:xfrm>
          <a:prstGeom prst="rect">
            <a:avLst/>
          </a:prstGeom>
          <a:noFill/>
        </p:spPr>
        <p:txBody>
          <a:bodyPr wrap="none" rtlCol="0">
            <a:spAutoFit/>
          </a:bodyPr>
          <a:lstStyle/>
          <a:p>
            <a:r>
              <a:rPr lang="en-US" dirty="0" smtClean="0"/>
              <a:t>Source – US Energy Information Administration Jan 2014 data</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298575"/>
            <a:ext cx="5570822"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236" y="3448139"/>
            <a:ext cx="3262028" cy="293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48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 are doing a good job to reduce our usage for transportation.  But overall we will use more.</a:t>
            </a:r>
            <a:endParaRPr lang="en-US" sz="2800" dirty="0"/>
          </a:p>
        </p:txBody>
      </p:sp>
      <p:sp>
        <p:nvSpPr>
          <p:cNvPr id="3" name="Content Placeholder 2"/>
          <p:cNvSpPr>
            <a:spLocks noGrp="1"/>
          </p:cNvSpPr>
          <p:nvPr>
            <p:ph idx="1"/>
          </p:nvPr>
        </p:nvSpPr>
        <p:spPr>
          <a:xfrm>
            <a:off x="6546850" y="4845050"/>
            <a:ext cx="2139950" cy="1281113"/>
          </a:xfrm>
        </p:spPr>
        <p:txBody>
          <a:bodyPr/>
          <a:lstStyle/>
          <a:p>
            <a:r>
              <a:rPr lang="en-US" dirty="0" smtClean="0"/>
              <a:t>Data from Jan 2014 EIA report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740275"/>
            <a:ext cx="5803900" cy="51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69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3960"/>
          </a:xfrm>
        </p:spPr>
        <p:txBody>
          <a:bodyPr/>
          <a:lstStyle/>
          <a:p>
            <a:r>
              <a:rPr lang="en-US" sz="4000" dirty="0" smtClean="0"/>
              <a:t>Why is oil and gas still important?</a:t>
            </a:r>
            <a:endParaRPr lang="en-US" sz="4000" dirty="0"/>
          </a:p>
        </p:txBody>
      </p:sp>
      <p:sp>
        <p:nvSpPr>
          <p:cNvPr id="3" name="Content Placeholder 2"/>
          <p:cNvSpPr>
            <a:spLocks noGrp="1"/>
          </p:cNvSpPr>
          <p:nvPr>
            <p:ph idx="1"/>
          </p:nvPr>
        </p:nvSpPr>
        <p:spPr/>
        <p:txBody>
          <a:bodyPr/>
          <a:lstStyle/>
          <a:p>
            <a:r>
              <a:rPr lang="en-US" dirty="0" smtClean="0"/>
              <a:t>9% of our energy comes from renewables</a:t>
            </a:r>
          </a:p>
          <a:p>
            <a:pPr lvl="1"/>
            <a:r>
              <a:rPr lang="en-US" dirty="0" smtClean="0"/>
              <a:t>Most of the renewables are Hydroelectric dams (water power)</a:t>
            </a:r>
          </a:p>
          <a:p>
            <a:pPr lvl="1"/>
            <a:r>
              <a:rPr lang="en-US" dirty="0" smtClean="0"/>
              <a:t>2% from Wind and Solar</a:t>
            </a:r>
          </a:p>
          <a:p>
            <a:r>
              <a:rPr lang="en-US" dirty="0" smtClean="0"/>
              <a:t>40% of our oil is imported</a:t>
            </a:r>
          </a:p>
          <a:p>
            <a:pPr lvl="1"/>
            <a:r>
              <a:rPr lang="en-US" dirty="0" smtClean="0"/>
              <a:t>Canada is our largest supplier</a:t>
            </a:r>
          </a:p>
          <a:p>
            <a:pPr lvl="1"/>
            <a:r>
              <a:rPr lang="en-US" dirty="0" smtClean="0"/>
              <a:t>Venezuela is #2</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24462"/>
            <a:ext cx="4044951" cy="303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3273235"/>
            <a:ext cx="4779963" cy="358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05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has changed?</a:t>
            </a:r>
            <a:endParaRPr lang="en-US" dirty="0"/>
          </a:p>
        </p:txBody>
      </p:sp>
      <p:sp>
        <p:nvSpPr>
          <p:cNvPr id="3" name="Content Placeholder 2"/>
          <p:cNvSpPr>
            <a:spLocks noGrp="1"/>
          </p:cNvSpPr>
          <p:nvPr>
            <p:ph idx="1"/>
          </p:nvPr>
        </p:nvSpPr>
        <p:spPr/>
        <p:txBody>
          <a:bodyPr/>
          <a:lstStyle/>
          <a:p>
            <a:r>
              <a:rPr lang="en-US" dirty="0" smtClean="0"/>
              <a:t>Increase in oil price, but not gas price.</a:t>
            </a:r>
          </a:p>
          <a:p>
            <a:r>
              <a:rPr lang="en-US" dirty="0" smtClean="0"/>
              <a:t>Two old technologies have been put together</a:t>
            </a:r>
          </a:p>
          <a:p>
            <a:pPr lvl="1"/>
            <a:r>
              <a:rPr lang="en-US" dirty="0" smtClean="0"/>
              <a:t>Horizontal well drilling – single and multi lateral</a:t>
            </a:r>
          </a:p>
          <a:p>
            <a:pPr lvl="1"/>
            <a:r>
              <a:rPr lang="en-US" dirty="0" smtClean="0"/>
              <a:t>Hydraulic fracturing – multi stage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 y="3371276"/>
            <a:ext cx="8675370" cy="312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06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noFill/>
        </p:spPr>
        <p:txBody>
          <a:bodyPr/>
          <a:lstStyle/>
          <a:p>
            <a:pPr eaLnBrk="1" hangingPunct="1"/>
            <a:r>
              <a:rPr lang="en-US" sz="2000" dirty="0" smtClean="0"/>
              <a:t>Quick Video – 6.5 min</a:t>
            </a:r>
          </a:p>
        </p:txBody>
      </p:sp>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5A89687D-9AD2-4D4B-92F8-3384FC9EB178}" type="slidenum">
              <a:rPr lang="en-US"/>
              <a:pPr>
                <a:defRPr/>
              </a:pPr>
              <a:t>7</a:t>
            </a:fld>
            <a:endParaRPr lang="en-US" dirty="0"/>
          </a:p>
        </p:txBody>
      </p:sp>
    </p:spTree>
    <p:extLst>
      <p:ext uri="{BB962C8B-B14F-4D97-AF65-F5344CB8AC3E}">
        <p14:creationId xmlns:p14="http://schemas.microsoft.com/office/powerpoint/2010/main" val="417832361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0"/>
            <a:ext cx="4091940" cy="1158240"/>
          </a:xfrm>
          <a:noFill/>
        </p:spPr>
        <p:txBody>
          <a:bodyPr/>
          <a:lstStyle/>
          <a:p>
            <a:pPr eaLnBrk="1" hangingPunct="1"/>
            <a:r>
              <a:rPr lang="en-US" sz="2000" dirty="0" smtClean="0"/>
              <a:t>Hydraulic Fracturing</a:t>
            </a:r>
          </a:p>
        </p:txBody>
      </p:sp>
      <p:sp>
        <p:nvSpPr>
          <p:cNvPr id="22532" name="Rectangle 3"/>
          <p:cNvSpPr>
            <a:spLocks noGrp="1" noChangeArrowheads="1"/>
          </p:cNvSpPr>
          <p:nvPr>
            <p:ph idx="1"/>
          </p:nvPr>
        </p:nvSpPr>
        <p:spPr>
          <a:xfrm>
            <a:off x="457200" y="1295400"/>
            <a:ext cx="3977640" cy="4830763"/>
          </a:xfrm>
          <a:noFill/>
        </p:spPr>
        <p:txBody>
          <a:bodyPr/>
          <a:lstStyle/>
          <a:p>
            <a:pPr eaLnBrk="1" hangingPunct="1"/>
            <a:r>
              <a:rPr lang="en-US" sz="1600" dirty="0" smtClean="0"/>
              <a:t>Proven </a:t>
            </a:r>
            <a:r>
              <a:rPr lang="en-US" sz="1600" dirty="0"/>
              <a:t>technology </a:t>
            </a:r>
            <a:r>
              <a:rPr lang="en-US" sz="1600" dirty="0" smtClean="0"/>
              <a:t>– using hydraulic pressure to break-up rock</a:t>
            </a:r>
          </a:p>
          <a:p>
            <a:pPr lvl="1" eaLnBrk="1" hangingPunct="1"/>
            <a:r>
              <a:rPr lang="en-US" sz="1200" dirty="0" smtClean="0"/>
              <a:t>These rocks are normally over 1 mile (over 5280’) deep</a:t>
            </a:r>
          </a:p>
          <a:p>
            <a:pPr lvl="1" eaLnBrk="1" hangingPunct="1"/>
            <a:r>
              <a:rPr lang="en-US" sz="1200" dirty="0" smtClean="0"/>
              <a:t>The induced cracks are only hundreds of feet long.</a:t>
            </a:r>
          </a:p>
          <a:p>
            <a:pPr eaLnBrk="1" hangingPunct="1"/>
            <a:r>
              <a:rPr lang="en-US" sz="1600" dirty="0" smtClean="0"/>
              <a:t>Refined </a:t>
            </a:r>
            <a:r>
              <a:rPr lang="en-US" sz="1600" dirty="0"/>
              <a:t>over 60 years</a:t>
            </a:r>
            <a:r>
              <a:rPr lang="en-US" sz="1600" dirty="0" smtClean="0"/>
              <a:t>.</a:t>
            </a:r>
          </a:p>
          <a:p>
            <a:pPr lvl="1" eaLnBrk="1" hangingPunct="1"/>
            <a:r>
              <a:rPr lang="en-US" sz="1200" dirty="0" smtClean="0"/>
              <a:t>Over 99.5% water</a:t>
            </a:r>
            <a:r>
              <a:rPr lang="en-US" sz="1200" dirty="0"/>
              <a:t>  </a:t>
            </a:r>
            <a:endParaRPr lang="en-US" sz="1200" dirty="0" smtClean="0"/>
          </a:p>
          <a:p>
            <a:pPr eaLnBrk="1" hangingPunct="1"/>
            <a:r>
              <a:rPr lang="en-US" sz="1600" dirty="0" smtClean="0"/>
              <a:t>Been used on over 1,000,000 wells in the US</a:t>
            </a:r>
          </a:p>
          <a:p>
            <a:pPr eaLnBrk="1" hangingPunct="1"/>
            <a:r>
              <a:rPr lang="en-US" sz="1600" dirty="0" smtClean="0"/>
              <a:t>Over </a:t>
            </a:r>
            <a:r>
              <a:rPr lang="en-US" sz="1600" dirty="0"/>
              <a:t>90 percent of wells in Colorado are hydraulically fractured.  </a:t>
            </a:r>
            <a:endParaRPr lang="en-US" sz="1600" dirty="0" smtClean="0"/>
          </a:p>
          <a:p>
            <a:pPr marL="0" indent="0" eaLnBrk="1" hangingPunct="1">
              <a:buNone/>
            </a:pPr>
            <a:r>
              <a:rPr lang="en-US" sz="1200" dirty="0" smtClean="0"/>
              <a:t>	</a:t>
            </a:r>
          </a:p>
          <a:p>
            <a:pPr lvl="1" eaLnBrk="1" hangingPunct="1"/>
            <a:endParaRPr lang="en-US" sz="1200" dirty="0" smtClean="0"/>
          </a:p>
        </p:txBody>
      </p:sp>
      <p:sp>
        <p:nvSpPr>
          <p:cNvPr id="4" name="Slide Number Placeholder 3"/>
          <p:cNvSpPr>
            <a:spLocks noGrp="1"/>
          </p:cNvSpPr>
          <p:nvPr>
            <p:ph type="sldNum" sz="quarter" idx="12"/>
          </p:nvPr>
        </p:nvSpPr>
        <p:spPr/>
        <p:txBody>
          <a:bodyPr/>
          <a:lstStyle/>
          <a:p>
            <a:pPr>
              <a:defRPr/>
            </a:pPr>
            <a:fld id="{5A89687D-9AD2-4D4B-92F8-3384FC9EB178}" type="slidenum">
              <a:rPr lang="en-US"/>
              <a:pPr>
                <a:defRPr/>
              </a:pPr>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140" y="320040"/>
            <a:ext cx="4431983" cy="606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114462"/>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680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05652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8614</TotalTime>
  <Words>300</Words>
  <Application>Microsoft Office PowerPoint</Application>
  <PresentationFormat>On-screen Show (4:3)</PresentationFormat>
  <Paragraphs>54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US Energy overview</vt:lpstr>
      <vt:lpstr>What are we going to talk about today?</vt:lpstr>
      <vt:lpstr>What energy do we use now?</vt:lpstr>
      <vt:lpstr>We are doing a good job to reduce our usage for transportation.  But overall we will use more.</vt:lpstr>
      <vt:lpstr>Why is oil and gas still important?</vt:lpstr>
      <vt:lpstr>What has changed?</vt:lpstr>
      <vt:lpstr>Quick Video – 6.5 min</vt:lpstr>
      <vt:lpstr>Hydraulic Fracturing</vt:lpstr>
      <vt:lpstr>PowerPoint Presentation</vt:lpstr>
      <vt:lpstr>Places for more information</vt:lpstr>
      <vt:lpstr>Questions</vt:lpstr>
    </vt:vector>
  </TitlesOfParts>
  <Company>Noble Energy,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Rutledge</dc:creator>
  <cp:lastModifiedBy>.</cp:lastModifiedBy>
  <cp:revision>1440</cp:revision>
  <cp:lastPrinted>2012-05-07T15:49:43Z</cp:lastPrinted>
  <dcterms:created xsi:type="dcterms:W3CDTF">2008-03-27T13:58:57Z</dcterms:created>
  <dcterms:modified xsi:type="dcterms:W3CDTF">2014-01-23T16:34:18Z</dcterms:modified>
</cp:coreProperties>
</file>