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9" r:id="rId5"/>
    <p:sldId id="258" r:id="rId6"/>
    <p:sldId id="261" r:id="rId7"/>
    <p:sldId id="262" r:id="rId8"/>
    <p:sldId id="263" r:id="rId9"/>
    <p:sldId id="264" r:id="rId10"/>
    <p:sldId id="265" r:id="rId11"/>
    <p:sldId id="266" r:id="rId12"/>
    <p:sldId id="267" r:id="rId13"/>
    <p:sldId id="268" r:id="rId14"/>
    <p:sldId id="269"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p:scale>
          <a:sx n="54" d="100"/>
          <a:sy n="54" d="100"/>
        </p:scale>
        <p:origin x="-108" y="-61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DB55E6B-C9EE-4E7F-9F69-6C660ABBB2C5}"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50EAEE7-B98A-46A6-865E-6241E01E9F73}" type="slidenum">
              <a:rPr lang="en-US" smtClean="0"/>
              <a:t>‹#›</a:t>
            </a:fld>
            <a:endParaRPr lang="en-US"/>
          </a:p>
        </p:txBody>
      </p:sp>
    </p:spTree>
    <p:extLst>
      <p:ext uri="{BB962C8B-B14F-4D97-AF65-F5344CB8AC3E}">
        <p14:creationId xmlns:p14="http://schemas.microsoft.com/office/powerpoint/2010/main" val="1547679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B55E6B-C9EE-4E7F-9F69-6C660ABBB2C5}"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50EAEE7-B98A-46A6-865E-6241E01E9F73}" type="slidenum">
              <a:rPr lang="en-US" smtClean="0"/>
              <a:t>‹#›</a:t>
            </a:fld>
            <a:endParaRPr lang="en-US"/>
          </a:p>
        </p:txBody>
      </p:sp>
    </p:spTree>
    <p:extLst>
      <p:ext uri="{BB962C8B-B14F-4D97-AF65-F5344CB8AC3E}">
        <p14:creationId xmlns:p14="http://schemas.microsoft.com/office/powerpoint/2010/main" val="4173890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B55E6B-C9EE-4E7F-9F69-6C660ABBB2C5}"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50EAEE7-B98A-46A6-865E-6241E01E9F73}"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50148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DB55E6B-C9EE-4E7F-9F69-6C660ABBB2C5}" type="datetimeFigureOut">
              <a:rPr lang="en-US" smtClean="0"/>
              <a:t>1/22/2014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50EAEE7-B98A-46A6-865E-6241E01E9F73}" type="slidenum">
              <a:rPr lang="en-US" smtClean="0"/>
              <a:t>‹#›</a:t>
            </a:fld>
            <a:endParaRPr lang="en-US"/>
          </a:p>
        </p:txBody>
      </p:sp>
    </p:spTree>
    <p:extLst>
      <p:ext uri="{BB962C8B-B14F-4D97-AF65-F5344CB8AC3E}">
        <p14:creationId xmlns:p14="http://schemas.microsoft.com/office/powerpoint/2010/main" val="36684348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DB55E6B-C9EE-4E7F-9F69-6C660ABBB2C5}" type="datetimeFigureOut">
              <a:rPr lang="en-US" smtClean="0"/>
              <a:t>1/22/2014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50EAEE7-B98A-46A6-865E-6241E01E9F73}"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215768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DB55E6B-C9EE-4E7F-9F69-6C660ABBB2C5}" type="datetimeFigureOut">
              <a:rPr lang="en-US" smtClean="0"/>
              <a:t>1/22/2014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50EAEE7-B98A-46A6-865E-6241E01E9F73}" type="slidenum">
              <a:rPr lang="en-US" smtClean="0"/>
              <a:t>‹#›</a:t>
            </a:fld>
            <a:endParaRPr lang="en-US"/>
          </a:p>
        </p:txBody>
      </p:sp>
    </p:spTree>
    <p:extLst>
      <p:ext uri="{BB962C8B-B14F-4D97-AF65-F5344CB8AC3E}">
        <p14:creationId xmlns:p14="http://schemas.microsoft.com/office/powerpoint/2010/main" val="8039169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B55E6B-C9EE-4E7F-9F69-6C660ABBB2C5}"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50EAEE7-B98A-46A6-865E-6241E01E9F73}" type="slidenum">
              <a:rPr lang="en-US" smtClean="0"/>
              <a:t>‹#›</a:t>
            </a:fld>
            <a:endParaRPr lang="en-US"/>
          </a:p>
        </p:txBody>
      </p:sp>
    </p:spTree>
    <p:extLst>
      <p:ext uri="{BB962C8B-B14F-4D97-AF65-F5344CB8AC3E}">
        <p14:creationId xmlns:p14="http://schemas.microsoft.com/office/powerpoint/2010/main" val="18437095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B55E6B-C9EE-4E7F-9F69-6C660ABBB2C5}"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50EAEE7-B98A-46A6-865E-6241E01E9F73}" type="slidenum">
              <a:rPr lang="en-US" smtClean="0"/>
              <a:t>‹#›</a:t>
            </a:fld>
            <a:endParaRPr lang="en-US"/>
          </a:p>
        </p:txBody>
      </p:sp>
    </p:spTree>
    <p:extLst>
      <p:ext uri="{BB962C8B-B14F-4D97-AF65-F5344CB8AC3E}">
        <p14:creationId xmlns:p14="http://schemas.microsoft.com/office/powerpoint/2010/main" val="3278077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B55E6B-C9EE-4E7F-9F69-6C660ABBB2C5}"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50EAEE7-B98A-46A6-865E-6241E01E9F73}" type="slidenum">
              <a:rPr lang="en-US" smtClean="0"/>
              <a:t>‹#›</a:t>
            </a:fld>
            <a:endParaRPr lang="en-US"/>
          </a:p>
        </p:txBody>
      </p:sp>
    </p:spTree>
    <p:extLst>
      <p:ext uri="{BB962C8B-B14F-4D97-AF65-F5344CB8AC3E}">
        <p14:creationId xmlns:p14="http://schemas.microsoft.com/office/powerpoint/2010/main" val="2296925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B55E6B-C9EE-4E7F-9F69-6C660ABBB2C5}"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50EAEE7-B98A-46A6-865E-6241E01E9F73}" type="slidenum">
              <a:rPr lang="en-US" smtClean="0"/>
              <a:t>‹#›</a:t>
            </a:fld>
            <a:endParaRPr lang="en-US"/>
          </a:p>
        </p:txBody>
      </p:sp>
    </p:spTree>
    <p:extLst>
      <p:ext uri="{BB962C8B-B14F-4D97-AF65-F5344CB8AC3E}">
        <p14:creationId xmlns:p14="http://schemas.microsoft.com/office/powerpoint/2010/main" val="4179064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DB55E6B-C9EE-4E7F-9F69-6C660ABBB2C5}" type="datetimeFigureOut">
              <a:rPr lang="en-US" smtClean="0"/>
              <a:t>1/22/2014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50EAEE7-B98A-46A6-865E-6241E01E9F73}" type="slidenum">
              <a:rPr lang="en-US" smtClean="0"/>
              <a:t>‹#›</a:t>
            </a:fld>
            <a:endParaRPr lang="en-US"/>
          </a:p>
        </p:txBody>
      </p:sp>
    </p:spTree>
    <p:extLst>
      <p:ext uri="{BB962C8B-B14F-4D97-AF65-F5344CB8AC3E}">
        <p14:creationId xmlns:p14="http://schemas.microsoft.com/office/powerpoint/2010/main" val="3359489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DB55E6B-C9EE-4E7F-9F69-6C660ABBB2C5}" type="datetimeFigureOut">
              <a:rPr lang="en-US" smtClean="0"/>
              <a:t>1/22/2014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50EAEE7-B98A-46A6-865E-6241E01E9F73}" type="slidenum">
              <a:rPr lang="en-US" smtClean="0"/>
              <a:t>‹#›</a:t>
            </a:fld>
            <a:endParaRPr lang="en-US"/>
          </a:p>
        </p:txBody>
      </p:sp>
    </p:spTree>
    <p:extLst>
      <p:ext uri="{BB962C8B-B14F-4D97-AF65-F5344CB8AC3E}">
        <p14:creationId xmlns:p14="http://schemas.microsoft.com/office/powerpoint/2010/main" val="1950783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DB55E6B-C9EE-4E7F-9F69-6C660ABBB2C5}" type="datetimeFigureOut">
              <a:rPr lang="en-US" smtClean="0"/>
              <a:t>1/22/2014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50EAEE7-B98A-46A6-865E-6241E01E9F73}" type="slidenum">
              <a:rPr lang="en-US" smtClean="0"/>
              <a:t>‹#›</a:t>
            </a:fld>
            <a:endParaRPr lang="en-US"/>
          </a:p>
        </p:txBody>
      </p:sp>
    </p:spTree>
    <p:extLst>
      <p:ext uri="{BB962C8B-B14F-4D97-AF65-F5344CB8AC3E}">
        <p14:creationId xmlns:p14="http://schemas.microsoft.com/office/powerpoint/2010/main" val="1682517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B55E6B-C9EE-4E7F-9F69-6C660ABBB2C5}" type="datetimeFigureOut">
              <a:rPr lang="en-US" smtClean="0"/>
              <a:t>1/22/2014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50EAEE7-B98A-46A6-865E-6241E01E9F73}" type="slidenum">
              <a:rPr lang="en-US" smtClean="0"/>
              <a:t>‹#›</a:t>
            </a:fld>
            <a:endParaRPr lang="en-US"/>
          </a:p>
        </p:txBody>
      </p:sp>
    </p:spTree>
    <p:extLst>
      <p:ext uri="{BB962C8B-B14F-4D97-AF65-F5344CB8AC3E}">
        <p14:creationId xmlns:p14="http://schemas.microsoft.com/office/powerpoint/2010/main" val="1641470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B55E6B-C9EE-4E7F-9F69-6C660ABBB2C5}" type="datetimeFigureOut">
              <a:rPr lang="en-US" smtClean="0"/>
              <a:t>1/22/2014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50EAEE7-B98A-46A6-865E-6241E01E9F73}" type="slidenum">
              <a:rPr lang="en-US" smtClean="0"/>
              <a:t>‹#›</a:t>
            </a:fld>
            <a:endParaRPr lang="en-US"/>
          </a:p>
        </p:txBody>
      </p:sp>
    </p:spTree>
    <p:extLst>
      <p:ext uri="{BB962C8B-B14F-4D97-AF65-F5344CB8AC3E}">
        <p14:creationId xmlns:p14="http://schemas.microsoft.com/office/powerpoint/2010/main" val="285968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B55E6B-C9EE-4E7F-9F69-6C660ABBB2C5}" type="datetimeFigureOut">
              <a:rPr lang="en-US" smtClean="0"/>
              <a:t>1/22/2014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50EAEE7-B98A-46A6-865E-6241E01E9F73}" type="slidenum">
              <a:rPr lang="en-US" smtClean="0"/>
              <a:t>‹#›</a:t>
            </a:fld>
            <a:endParaRPr lang="en-US"/>
          </a:p>
        </p:txBody>
      </p:sp>
    </p:spTree>
    <p:extLst>
      <p:ext uri="{BB962C8B-B14F-4D97-AF65-F5344CB8AC3E}">
        <p14:creationId xmlns:p14="http://schemas.microsoft.com/office/powerpoint/2010/main" val="1027631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DB55E6B-C9EE-4E7F-9F69-6C660ABBB2C5}" type="datetimeFigureOut">
              <a:rPr lang="en-US" smtClean="0"/>
              <a:t>1/22/2014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50EAEE7-B98A-46A6-865E-6241E01E9F73}" type="slidenum">
              <a:rPr lang="en-US" smtClean="0"/>
              <a:t>‹#›</a:t>
            </a:fld>
            <a:endParaRPr lang="en-US"/>
          </a:p>
        </p:txBody>
      </p:sp>
    </p:spTree>
    <p:extLst>
      <p:ext uri="{BB962C8B-B14F-4D97-AF65-F5344CB8AC3E}">
        <p14:creationId xmlns:p14="http://schemas.microsoft.com/office/powerpoint/2010/main" val="22036436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THE FRACK?</a:t>
            </a:r>
            <a:endParaRPr lang="en-US" dirty="0"/>
          </a:p>
        </p:txBody>
      </p:sp>
      <p:sp>
        <p:nvSpPr>
          <p:cNvPr id="3" name="Subtitle 2"/>
          <p:cNvSpPr>
            <a:spLocks noGrp="1"/>
          </p:cNvSpPr>
          <p:nvPr>
            <p:ph type="subTitle" idx="1"/>
          </p:nvPr>
        </p:nvSpPr>
        <p:spPr/>
        <p:txBody>
          <a:bodyPr/>
          <a:lstStyle/>
          <a:p>
            <a:r>
              <a:rPr lang="en-US" dirty="0" smtClean="0"/>
              <a:t>Or what hit the City and County of Broomfield </a:t>
            </a:r>
          </a:p>
          <a:p>
            <a:r>
              <a:rPr lang="en-US" dirty="0" smtClean="0"/>
              <a:t>when oil and gas came to town.</a:t>
            </a:r>
            <a:endParaRPr lang="en-US" dirty="0"/>
          </a:p>
        </p:txBody>
      </p:sp>
    </p:spTree>
    <p:extLst>
      <p:ext uri="{BB962C8B-B14F-4D97-AF65-F5344CB8AC3E}">
        <p14:creationId xmlns:p14="http://schemas.microsoft.com/office/powerpoint/2010/main" val="27619779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OIL AND GAS COMMUNITY RESPONSE</a:t>
            </a:r>
            <a:endParaRPr lang="en-US" dirty="0"/>
          </a:p>
        </p:txBody>
      </p:sp>
      <p:sp>
        <p:nvSpPr>
          <p:cNvPr id="3" name="Content Placeholder 2"/>
          <p:cNvSpPr>
            <a:spLocks noGrp="1"/>
          </p:cNvSpPr>
          <p:nvPr>
            <p:ph idx="1"/>
          </p:nvPr>
        </p:nvSpPr>
        <p:spPr/>
        <p:txBody>
          <a:bodyPr/>
          <a:lstStyle/>
          <a:p>
            <a:r>
              <a:rPr lang="en-US" dirty="0" smtClean="0"/>
              <a:t>Concerns about additional local regulations but mostly supportive of Council approach</a:t>
            </a:r>
          </a:p>
          <a:p>
            <a:r>
              <a:rPr lang="en-US" dirty="0" smtClean="0"/>
              <a:t>COGA contributes nearly $250,000 to Our Broomfield Too and Broomfield Balanced Energy Coalition</a:t>
            </a:r>
          </a:p>
          <a:p>
            <a:r>
              <a:rPr lang="en-US" dirty="0" smtClean="0"/>
              <a:t>Question 300 gets nationwide attention with articles in Wall Street Journal and New York Times.</a:t>
            </a:r>
          </a:p>
          <a:p>
            <a:pPr marL="0" indent="0">
              <a:buNone/>
            </a:pPr>
            <a:r>
              <a:rPr lang="en-US" dirty="0" smtClean="0"/>
              <a:t> </a:t>
            </a:r>
            <a:endParaRPr lang="en-US" dirty="0"/>
          </a:p>
        </p:txBody>
      </p:sp>
    </p:spTree>
    <p:extLst>
      <p:ext uri="{BB962C8B-B14F-4D97-AF65-F5344CB8AC3E}">
        <p14:creationId xmlns:p14="http://schemas.microsoft.com/office/powerpoint/2010/main" val="998253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ELECTION 2013	</a:t>
            </a:r>
            <a:endParaRPr lang="en-US" dirty="0"/>
          </a:p>
        </p:txBody>
      </p:sp>
      <p:sp>
        <p:nvSpPr>
          <p:cNvPr id="3" name="Content Placeholder 2"/>
          <p:cNvSpPr>
            <a:spLocks noGrp="1"/>
          </p:cNvSpPr>
          <p:nvPr>
            <p:ph idx="1"/>
          </p:nvPr>
        </p:nvSpPr>
        <p:spPr/>
        <p:txBody>
          <a:bodyPr/>
          <a:lstStyle/>
          <a:p>
            <a:r>
              <a:rPr lang="en-US" dirty="0" smtClean="0"/>
              <a:t>Over 20,702 ballots cast for Question 300</a:t>
            </a:r>
          </a:p>
          <a:p>
            <a:r>
              <a:rPr lang="en-US" dirty="0" smtClean="0"/>
              <a:t>Compares to 12,508 ballots cast in last local election</a:t>
            </a:r>
          </a:p>
          <a:p>
            <a:r>
              <a:rPr lang="en-US" dirty="0" smtClean="0"/>
              <a:t>Question 300 passes 10,361 to 10,341 by 20 votes</a:t>
            </a:r>
          </a:p>
          <a:p>
            <a:r>
              <a:rPr lang="en-US" dirty="0" smtClean="0"/>
              <a:t>Registration changes at state level creates a mess</a:t>
            </a:r>
          </a:p>
          <a:p>
            <a:pPr lvl="1"/>
            <a:r>
              <a:rPr lang="en-US" dirty="0" smtClean="0"/>
              <a:t>State requires 22 days residency</a:t>
            </a:r>
          </a:p>
          <a:p>
            <a:pPr lvl="1"/>
            <a:r>
              <a:rPr lang="en-US" dirty="0" smtClean="0"/>
              <a:t>Broomfield requires 30 days residency to vote</a:t>
            </a:r>
          </a:p>
          <a:p>
            <a:pPr lvl="1"/>
            <a:r>
              <a:rPr lang="en-US" dirty="0" smtClean="0"/>
              <a:t>Broomfield procedures didn’t fully capture information required</a:t>
            </a:r>
          </a:p>
          <a:p>
            <a:r>
              <a:rPr lang="en-US" dirty="0" smtClean="0"/>
              <a:t>So election is now in the courts</a:t>
            </a:r>
          </a:p>
          <a:p>
            <a:pPr marL="0" indent="0">
              <a:buNone/>
            </a:pPr>
            <a:endParaRPr lang="en-US" dirty="0" smtClean="0"/>
          </a:p>
          <a:p>
            <a:endParaRPr lang="en-US" dirty="0"/>
          </a:p>
        </p:txBody>
      </p:sp>
    </p:spTree>
    <p:extLst>
      <p:ext uri="{BB962C8B-B14F-4D97-AF65-F5344CB8AC3E}">
        <p14:creationId xmlns:p14="http://schemas.microsoft.com/office/powerpoint/2010/main" val="4011510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IS A FINE MESS YOU HAVE GOTTEN US INTO OLLIE</a:t>
            </a:r>
            <a:endParaRPr lang="en-US" dirty="0"/>
          </a:p>
        </p:txBody>
      </p:sp>
      <p:sp>
        <p:nvSpPr>
          <p:cNvPr id="3" name="Content Placeholder 2"/>
          <p:cNvSpPr>
            <a:spLocks noGrp="1"/>
          </p:cNvSpPr>
          <p:nvPr>
            <p:ph idx="1"/>
          </p:nvPr>
        </p:nvSpPr>
        <p:spPr/>
        <p:txBody>
          <a:bodyPr/>
          <a:lstStyle/>
          <a:p>
            <a:r>
              <a:rPr lang="en-US" dirty="0" smtClean="0"/>
              <a:t>Court decides if election is valid</a:t>
            </a:r>
          </a:p>
          <a:p>
            <a:r>
              <a:rPr lang="en-US" dirty="0" smtClean="0"/>
              <a:t>COGA has vowed to challenge 300 on state constitutional grounds if passes.</a:t>
            </a:r>
          </a:p>
          <a:p>
            <a:r>
              <a:rPr lang="en-US" dirty="0" smtClean="0"/>
              <a:t>Five other jurisdictions have already adopted bans, Longmont, Boulder, Lafayette, Fort Collins and Boulder County</a:t>
            </a:r>
          </a:p>
          <a:p>
            <a:r>
              <a:rPr lang="en-US" dirty="0" smtClean="0"/>
              <a:t>All five will likely be challenged by COGA and state</a:t>
            </a:r>
          </a:p>
          <a:p>
            <a:endParaRPr lang="en-US" dirty="0"/>
          </a:p>
        </p:txBody>
      </p:sp>
    </p:spTree>
    <p:extLst>
      <p:ext uri="{BB962C8B-B14F-4D97-AF65-F5344CB8AC3E}">
        <p14:creationId xmlns:p14="http://schemas.microsoft.com/office/powerpoint/2010/main" val="3347657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STATEMENTS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After being immersed in the fracking debate for nine months I believe:</a:t>
            </a:r>
          </a:p>
          <a:p>
            <a:pPr lvl="1"/>
            <a:r>
              <a:rPr lang="en-US" dirty="0" smtClean="0"/>
              <a:t>There are good operators in the oil and gas industry and there are bad ones.</a:t>
            </a:r>
          </a:p>
          <a:p>
            <a:pPr lvl="1"/>
            <a:r>
              <a:rPr lang="en-US" dirty="0" smtClean="0"/>
              <a:t>COGCC and CDHPE are not effective regulators</a:t>
            </a:r>
          </a:p>
          <a:p>
            <a:pPr lvl="1"/>
            <a:r>
              <a:rPr lang="en-US" dirty="0" smtClean="0"/>
              <a:t>Regulations and standards for drilling and production are a function of the state.  However the location of drilling rigs should be a function of the local government.</a:t>
            </a:r>
          </a:p>
          <a:p>
            <a:pPr lvl="1"/>
            <a:r>
              <a:rPr lang="en-US" dirty="0" smtClean="0"/>
              <a:t>There are “best practices” that can minimize the risk and improve safety and just plain inconvenience.</a:t>
            </a:r>
          </a:p>
          <a:p>
            <a:pPr lvl="1"/>
            <a:r>
              <a:rPr lang="en-US" dirty="0" smtClean="0"/>
              <a:t>The state should adopt a lot of the practices adopted by Broomfield but recognizing that drilling in urban areas is different than Weld County</a:t>
            </a:r>
          </a:p>
          <a:p>
            <a:pPr lvl="1"/>
            <a:r>
              <a:rPr lang="en-US" dirty="0" smtClean="0"/>
              <a:t>The 500 foot setback is arbitrary.  Local governments should collaborate with operators to identify drilling islands.  Technology allows operators to drill 2 miles from the target.  </a:t>
            </a:r>
          </a:p>
          <a:p>
            <a:pPr lvl="1"/>
            <a:r>
              <a:rPr lang="en-US" dirty="0" smtClean="0"/>
              <a:t>I do have concerns over property rights.  </a:t>
            </a:r>
            <a:r>
              <a:rPr lang="en-US" smtClean="0"/>
              <a:t>Takings?</a:t>
            </a:r>
            <a:endParaRPr lang="en-US" dirty="0"/>
          </a:p>
        </p:txBody>
      </p:sp>
    </p:spTree>
    <p:extLst>
      <p:ext uri="{BB962C8B-B14F-4D97-AF65-F5344CB8AC3E}">
        <p14:creationId xmlns:p14="http://schemas.microsoft.com/office/powerpoint/2010/main" val="1153459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dirty="0" smtClean="0"/>
              <a:t>What are </a:t>
            </a:r>
            <a:r>
              <a:rPr lang="en-US" smtClean="0"/>
              <a:t>your questions?</a:t>
            </a:r>
            <a:endParaRPr lang="en-US" dirty="0"/>
          </a:p>
        </p:txBody>
      </p:sp>
    </p:spTree>
    <p:extLst>
      <p:ext uri="{BB962C8B-B14F-4D97-AF65-F5344CB8AC3E}">
        <p14:creationId xmlns:p14="http://schemas.microsoft.com/office/powerpoint/2010/main" val="490221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PATRICK A. QUINN, CPA </a:t>
            </a:r>
            <a:br>
              <a:rPr lang="en-US" dirty="0" smtClean="0"/>
            </a:br>
            <a:r>
              <a:rPr lang="en-US" dirty="0" smtClean="0"/>
              <a:t>Term Limited Mayor </a:t>
            </a:r>
            <a:br>
              <a:rPr lang="en-US" dirty="0" smtClean="0"/>
            </a:br>
            <a:endParaRPr lang="en-US" dirty="0"/>
          </a:p>
        </p:txBody>
      </p:sp>
      <p:sp>
        <p:nvSpPr>
          <p:cNvPr id="3" name="Content Placeholder 2"/>
          <p:cNvSpPr>
            <a:spLocks noGrp="1"/>
          </p:cNvSpPr>
          <p:nvPr>
            <p:ph idx="1"/>
          </p:nvPr>
        </p:nvSpPr>
        <p:spPr/>
        <p:txBody>
          <a:bodyPr/>
          <a:lstStyle/>
          <a:p>
            <a:r>
              <a:rPr lang="en-US" dirty="0" smtClean="0"/>
              <a:t>Mayor City and County of Broomfield 2007 to November 2013</a:t>
            </a:r>
          </a:p>
          <a:p>
            <a:r>
              <a:rPr lang="en-US" dirty="0" smtClean="0"/>
              <a:t>Certified Public Accountant</a:t>
            </a:r>
          </a:p>
          <a:p>
            <a:r>
              <a:rPr lang="en-US" dirty="0" smtClean="0"/>
              <a:t>Worked with oil and gas industry throughout career with experience in North Sea, South China Sea, Orange River Basin Offshore South Africa and U.S. including the Denver Julesburg Basin right below us.</a:t>
            </a:r>
          </a:p>
          <a:p>
            <a:r>
              <a:rPr lang="en-US" dirty="0" smtClean="0"/>
              <a:t>Citizen Activist for Open Space Committees in Boulder and Broomfield Counties.</a:t>
            </a:r>
          </a:p>
          <a:p>
            <a:r>
              <a:rPr lang="en-US" dirty="0" smtClean="0"/>
              <a:t>Helped start Broomfield’s Open Space Program which now has over 7,000 acres of open lands. </a:t>
            </a:r>
            <a:endParaRPr lang="en-US" dirty="0"/>
          </a:p>
        </p:txBody>
      </p:sp>
    </p:spTree>
    <p:extLst>
      <p:ext uri="{BB962C8B-B14F-4D97-AF65-F5344CB8AC3E}">
        <p14:creationId xmlns:p14="http://schemas.microsoft.com/office/powerpoint/2010/main" val="2784982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OIL AND GAS EXPLORATION AND DEVELOPMENT THE PROCESS</a:t>
            </a:r>
            <a:endParaRPr lang="en-US" dirty="0"/>
          </a:p>
        </p:txBody>
      </p:sp>
      <p:sp>
        <p:nvSpPr>
          <p:cNvPr id="3" name="Content Placeholder 2"/>
          <p:cNvSpPr>
            <a:spLocks noGrp="1"/>
          </p:cNvSpPr>
          <p:nvPr>
            <p:ph idx="1"/>
          </p:nvPr>
        </p:nvSpPr>
        <p:spPr/>
        <p:txBody>
          <a:bodyPr/>
          <a:lstStyle/>
          <a:p>
            <a:r>
              <a:rPr lang="en-US" dirty="0" smtClean="0"/>
              <a:t>Acquire the mineral rights</a:t>
            </a:r>
          </a:p>
          <a:p>
            <a:pPr lvl="1"/>
            <a:r>
              <a:rPr lang="en-US" dirty="0" smtClean="0"/>
              <a:t>Split estate, so surface owner often sells mineral rights.</a:t>
            </a:r>
          </a:p>
          <a:p>
            <a:r>
              <a:rPr lang="en-US" dirty="0" smtClean="0"/>
              <a:t>Determine if potential for oil and gas</a:t>
            </a:r>
          </a:p>
          <a:p>
            <a:pPr lvl="1"/>
            <a:r>
              <a:rPr lang="en-US" dirty="0" smtClean="0"/>
              <a:t>We are in the Denver Julesburg basin so most of these wells are development not exploratory</a:t>
            </a:r>
          </a:p>
          <a:p>
            <a:r>
              <a:rPr lang="en-US" dirty="0" smtClean="0"/>
              <a:t>Drill the wells</a:t>
            </a:r>
          </a:p>
          <a:p>
            <a:pPr lvl="1"/>
            <a:r>
              <a:rPr lang="en-US" dirty="0" smtClean="0"/>
              <a:t>Often in pads drilling several wells at a time</a:t>
            </a:r>
          </a:p>
          <a:p>
            <a:pPr lvl="1"/>
            <a:r>
              <a:rPr lang="en-US" dirty="0" smtClean="0"/>
              <a:t>Drilling rigs are large and intrusive</a:t>
            </a:r>
          </a:p>
          <a:p>
            <a:pPr lvl="1"/>
            <a:r>
              <a:rPr lang="en-US" dirty="0" smtClean="0"/>
              <a:t>Current regulations allow drilling within 500 feet of existing structures</a:t>
            </a:r>
          </a:p>
          <a:p>
            <a:r>
              <a:rPr lang="en-US" dirty="0" smtClean="0"/>
              <a:t>Complete and produce the wells</a:t>
            </a:r>
          </a:p>
          <a:p>
            <a:endParaRPr lang="en-US" dirty="0" smtClean="0"/>
          </a:p>
          <a:p>
            <a:pPr lvl="1"/>
            <a:endParaRPr lang="en-US" dirty="0"/>
          </a:p>
          <a:p>
            <a:pPr lvl="1"/>
            <a:endParaRPr lang="en-US" dirty="0" smtClean="0"/>
          </a:p>
          <a:p>
            <a:pPr marL="457200" lvl="1" indent="0">
              <a:buNone/>
            </a:pPr>
            <a:endParaRPr lang="en-US" dirty="0"/>
          </a:p>
        </p:txBody>
      </p:sp>
    </p:spTree>
    <p:extLst>
      <p:ext uri="{BB962C8B-B14F-4D97-AF65-F5344CB8AC3E}">
        <p14:creationId xmlns:p14="http://schemas.microsoft.com/office/powerpoint/2010/main" val="3145436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OIL AND GAS EXPLORATION AND DEVELOPMENT FACTS</a:t>
            </a:r>
            <a:endParaRPr lang="en-US" dirty="0"/>
          </a:p>
        </p:txBody>
      </p:sp>
      <p:sp>
        <p:nvSpPr>
          <p:cNvPr id="3" name="Content Placeholder 2"/>
          <p:cNvSpPr>
            <a:spLocks noGrp="1"/>
          </p:cNvSpPr>
          <p:nvPr>
            <p:ph idx="1"/>
          </p:nvPr>
        </p:nvSpPr>
        <p:spPr/>
        <p:txBody>
          <a:bodyPr/>
          <a:lstStyle/>
          <a:p>
            <a:r>
              <a:rPr lang="en-US" dirty="0" smtClean="0"/>
              <a:t>482,822 producing wells in the U.S. as of December 2012</a:t>
            </a:r>
          </a:p>
          <a:p>
            <a:r>
              <a:rPr lang="en-US" dirty="0" smtClean="0"/>
              <a:t>32,000 in Colorado</a:t>
            </a:r>
          </a:p>
          <a:p>
            <a:r>
              <a:rPr lang="en-US" dirty="0" smtClean="0"/>
              <a:t>Broomfield is on the Southwest corner of Denver Julesburg basin, very prolific oil and gas production.</a:t>
            </a:r>
          </a:p>
          <a:p>
            <a:r>
              <a:rPr lang="en-US" dirty="0" smtClean="0"/>
              <a:t>160 existing well sites in Broomfield, 97 currently producing</a:t>
            </a:r>
          </a:p>
          <a:p>
            <a:r>
              <a:rPr lang="en-US" dirty="0" smtClean="0"/>
              <a:t>38 approved well sites no further action required</a:t>
            </a:r>
          </a:p>
          <a:p>
            <a:r>
              <a:rPr lang="en-US" dirty="0" smtClean="0"/>
              <a:t>Fracking is the process of stimulating underground tight sands formations for production, in use for 40 years.</a:t>
            </a:r>
          </a:p>
          <a:p>
            <a:pPr lvl="1"/>
            <a:r>
              <a:rPr lang="en-US" dirty="0" smtClean="0"/>
              <a:t>However, the intensity has increased in past ten years.</a:t>
            </a:r>
          </a:p>
          <a:p>
            <a:endParaRPr lang="en-US" dirty="0" smtClean="0"/>
          </a:p>
          <a:p>
            <a:endParaRPr lang="en-US" dirty="0" smtClean="0"/>
          </a:p>
          <a:p>
            <a:endParaRPr lang="en-US" dirty="0"/>
          </a:p>
        </p:txBody>
      </p:sp>
    </p:spTree>
    <p:extLst>
      <p:ext uri="{BB962C8B-B14F-4D97-AF65-F5344CB8AC3E}">
        <p14:creationId xmlns:p14="http://schemas.microsoft.com/office/powerpoint/2010/main" val="444967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403225"/>
            <a:ext cx="10515600" cy="1325563"/>
          </a:xfrm>
        </p:spPr>
        <p:txBody>
          <a:bodyPr/>
          <a:lstStyle/>
          <a:p>
            <a:r>
              <a:rPr lang="en-US" dirty="0" smtClean="0"/>
              <a:t>THE PLAYERS</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Sovereign Operating Company LLC</a:t>
            </a:r>
          </a:p>
          <a:p>
            <a:pPr lvl="1"/>
            <a:r>
              <a:rPr lang="en-US" dirty="0" smtClean="0"/>
              <a:t>Small, 4 employee oil and gas company</a:t>
            </a:r>
          </a:p>
          <a:p>
            <a:pPr lvl="1"/>
            <a:r>
              <a:rPr lang="en-US" dirty="0" smtClean="0"/>
              <a:t>Acquired rights from surface owner, </a:t>
            </a:r>
            <a:r>
              <a:rPr lang="en-US" dirty="0" err="1" smtClean="0"/>
              <a:t>McWhinney</a:t>
            </a:r>
            <a:r>
              <a:rPr lang="en-US" dirty="0" smtClean="0"/>
              <a:t> LLC who are developing North Park in Broomfield</a:t>
            </a:r>
          </a:p>
          <a:p>
            <a:r>
              <a:rPr lang="en-US" dirty="0" smtClean="0"/>
              <a:t>City and County of Broomfield </a:t>
            </a:r>
          </a:p>
          <a:p>
            <a:pPr lvl="1"/>
            <a:r>
              <a:rPr lang="en-US" dirty="0" smtClean="0"/>
              <a:t>Planning and Zoning Commission  (P and Z)</a:t>
            </a:r>
          </a:p>
          <a:p>
            <a:pPr lvl="1"/>
            <a:r>
              <a:rPr lang="en-US" dirty="0" smtClean="0"/>
              <a:t>City Council</a:t>
            </a:r>
          </a:p>
          <a:p>
            <a:r>
              <a:rPr lang="en-US" dirty="0" smtClean="0"/>
              <a:t>Local citizen activist groups-ad hoc</a:t>
            </a:r>
          </a:p>
          <a:p>
            <a:pPr lvl="1"/>
            <a:r>
              <a:rPr lang="en-US" dirty="0" smtClean="0"/>
              <a:t>Our Broomfield</a:t>
            </a:r>
          </a:p>
          <a:p>
            <a:pPr lvl="1"/>
            <a:r>
              <a:rPr lang="en-US" dirty="0" smtClean="0"/>
              <a:t>Our Broomfield Too</a:t>
            </a:r>
          </a:p>
          <a:p>
            <a:r>
              <a:rPr lang="en-US" dirty="0" smtClean="0"/>
              <a:t>Formal organized groups state and national</a:t>
            </a:r>
          </a:p>
          <a:p>
            <a:pPr lvl="1"/>
            <a:r>
              <a:rPr lang="en-US" dirty="0" smtClean="0"/>
              <a:t>Colorado Oil and Gas Association (COGA)</a:t>
            </a:r>
          </a:p>
          <a:p>
            <a:pPr lvl="1"/>
            <a:r>
              <a:rPr lang="en-US" dirty="0" smtClean="0"/>
              <a:t>Environmental groups</a:t>
            </a:r>
          </a:p>
          <a:p>
            <a:pPr lvl="1"/>
            <a:endParaRPr lang="en-US" dirty="0" smtClean="0"/>
          </a:p>
          <a:p>
            <a:endParaRPr lang="en-US" dirty="0"/>
          </a:p>
          <a:p>
            <a:pPr lvl="1"/>
            <a:endParaRPr lang="en-US" dirty="0"/>
          </a:p>
        </p:txBody>
      </p:sp>
    </p:spTree>
    <p:extLst>
      <p:ext uri="{BB962C8B-B14F-4D97-AF65-F5344CB8AC3E}">
        <p14:creationId xmlns:p14="http://schemas.microsoft.com/office/powerpoint/2010/main" val="1885186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GOVERNMENTAL REGULATION</a:t>
            </a:r>
            <a:endParaRPr lang="en-US" dirty="0"/>
          </a:p>
        </p:txBody>
      </p:sp>
      <p:sp>
        <p:nvSpPr>
          <p:cNvPr id="3" name="Content Placeholder 2"/>
          <p:cNvSpPr>
            <a:spLocks noGrp="1"/>
          </p:cNvSpPr>
          <p:nvPr>
            <p:ph idx="1"/>
          </p:nvPr>
        </p:nvSpPr>
        <p:spPr/>
        <p:txBody>
          <a:bodyPr/>
          <a:lstStyle/>
          <a:p>
            <a:r>
              <a:rPr lang="en-US" dirty="0" smtClean="0"/>
              <a:t>Local government authority very limited</a:t>
            </a:r>
          </a:p>
          <a:p>
            <a:pPr lvl="1"/>
            <a:r>
              <a:rPr lang="en-US" dirty="0" smtClean="0"/>
              <a:t>Look at site plans</a:t>
            </a:r>
          </a:p>
          <a:p>
            <a:pPr lvl="1"/>
            <a:r>
              <a:rPr lang="en-US" dirty="0" smtClean="0"/>
              <a:t>Surface owner notification</a:t>
            </a:r>
          </a:p>
          <a:p>
            <a:pPr lvl="1"/>
            <a:r>
              <a:rPr lang="en-US" dirty="0" smtClean="0"/>
              <a:t>Land use coordination</a:t>
            </a:r>
          </a:p>
          <a:p>
            <a:pPr lvl="1"/>
            <a:r>
              <a:rPr lang="en-US" dirty="0" smtClean="0"/>
              <a:t>Address transportation issues</a:t>
            </a:r>
          </a:p>
          <a:p>
            <a:pPr lvl="1"/>
            <a:endParaRPr lang="en-US" dirty="0"/>
          </a:p>
          <a:p>
            <a:r>
              <a:rPr lang="en-US" dirty="0" smtClean="0"/>
              <a:t>State and Federal Governments regulate Oil and Gas Operations</a:t>
            </a:r>
          </a:p>
          <a:p>
            <a:pPr lvl="1"/>
            <a:r>
              <a:rPr lang="en-US" dirty="0" smtClean="0"/>
              <a:t>EPA</a:t>
            </a:r>
          </a:p>
          <a:p>
            <a:pPr lvl="1"/>
            <a:r>
              <a:rPr lang="en-US" dirty="0" smtClean="0"/>
              <a:t>Colorado Oil and Gas Conservation Commission  (COGCC)</a:t>
            </a:r>
          </a:p>
          <a:p>
            <a:pPr lvl="1"/>
            <a:r>
              <a:rPr lang="en-US" dirty="0" smtClean="0"/>
              <a:t>Colorado Department of Public Health and Environment (CDHPE)</a:t>
            </a:r>
          </a:p>
          <a:p>
            <a:pPr lvl="1"/>
            <a:endParaRPr lang="en-US" dirty="0"/>
          </a:p>
        </p:txBody>
      </p:sp>
    </p:spTree>
    <p:extLst>
      <p:ext uri="{BB962C8B-B14F-4D97-AF65-F5344CB8AC3E}">
        <p14:creationId xmlns:p14="http://schemas.microsoft.com/office/powerpoint/2010/main" val="1056027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Happened	</a:t>
            </a:r>
            <a:endParaRPr lang="en-US" dirty="0"/>
          </a:p>
        </p:txBody>
      </p:sp>
      <p:sp>
        <p:nvSpPr>
          <p:cNvPr id="3" name="Content Placeholder 2"/>
          <p:cNvSpPr>
            <a:spLocks noGrp="1"/>
          </p:cNvSpPr>
          <p:nvPr>
            <p:ph idx="1"/>
          </p:nvPr>
        </p:nvSpPr>
        <p:spPr/>
        <p:txBody>
          <a:bodyPr/>
          <a:lstStyle/>
          <a:p>
            <a:r>
              <a:rPr lang="en-US" dirty="0" smtClean="0"/>
              <a:t>Sovereign applied for Use by Special Review Permits from Broomfield for drilling 10 new oil and gas wells.  Permit reviewed by P and Z:</a:t>
            </a:r>
          </a:p>
          <a:p>
            <a:pPr lvl="1"/>
            <a:r>
              <a:rPr lang="en-US" dirty="0" smtClean="0"/>
              <a:t>Staff memo says “received a number of emails. . . . Related to hydraulic fracturing of the wells, which is regulated by the COGCC.” </a:t>
            </a:r>
          </a:p>
          <a:p>
            <a:pPr lvl="1"/>
            <a:r>
              <a:rPr lang="en-US" dirty="0" smtClean="0"/>
              <a:t>Staff memo says:  “No key issues have been identified by staff”</a:t>
            </a:r>
          </a:p>
          <a:p>
            <a:pPr lvl="1"/>
            <a:r>
              <a:rPr lang="en-US" dirty="0" smtClean="0"/>
              <a:t>Approved unanimously by Broomfield Planning and Zoning Commission</a:t>
            </a:r>
          </a:p>
          <a:p>
            <a:pPr lvl="1"/>
            <a:r>
              <a:rPr lang="en-US" dirty="0" smtClean="0"/>
              <a:t>All previous wells had been approved without any controversy</a:t>
            </a:r>
          </a:p>
          <a:p>
            <a:r>
              <a:rPr lang="en-US" dirty="0" smtClean="0"/>
              <a:t>Approval creates firestorm response</a:t>
            </a:r>
          </a:p>
          <a:p>
            <a:pPr lvl="1"/>
            <a:r>
              <a:rPr lang="en-US" dirty="0" smtClean="0"/>
              <a:t>Citizen activist groups inundate council with comments at City Council meetings and emails.</a:t>
            </a:r>
          </a:p>
          <a:p>
            <a:endParaRPr lang="en-US" dirty="0"/>
          </a:p>
        </p:txBody>
      </p:sp>
    </p:spTree>
    <p:extLst>
      <p:ext uri="{BB962C8B-B14F-4D97-AF65-F5344CB8AC3E}">
        <p14:creationId xmlns:p14="http://schemas.microsoft.com/office/powerpoint/2010/main" val="950552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CITY COUNCIL RESPONSE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Council wants to be responsive and thoughtful </a:t>
            </a:r>
            <a:endParaRPr lang="en-US" dirty="0"/>
          </a:p>
          <a:p>
            <a:pPr lvl="1"/>
            <a:r>
              <a:rPr lang="en-US" dirty="0" smtClean="0"/>
              <a:t>Initial learning/study session with COGCC and CDHPE</a:t>
            </a:r>
          </a:p>
          <a:p>
            <a:pPr lvl="1"/>
            <a:r>
              <a:rPr lang="en-US" dirty="0" smtClean="0"/>
              <a:t>Town Hall meeting with over 100 attending, most asking for a ban</a:t>
            </a:r>
          </a:p>
          <a:p>
            <a:pPr lvl="1"/>
            <a:r>
              <a:rPr lang="en-US" dirty="0" smtClean="0"/>
              <a:t>Hired experts from Colorado School of Mines and elsewhere</a:t>
            </a:r>
          </a:p>
          <a:p>
            <a:pPr lvl="1"/>
            <a:r>
              <a:rPr lang="en-US" dirty="0" smtClean="0"/>
              <a:t>Had 5 additional study sessions, 2 executive sessions 3 public hearings</a:t>
            </a:r>
          </a:p>
          <a:p>
            <a:r>
              <a:rPr lang="en-US" dirty="0" smtClean="0"/>
              <a:t>City Council objectives were to learn:</a:t>
            </a:r>
          </a:p>
          <a:p>
            <a:pPr lvl="1"/>
            <a:r>
              <a:rPr lang="en-US" dirty="0" smtClean="0"/>
              <a:t>Can oil and gas drilling and production be done safely?</a:t>
            </a:r>
          </a:p>
          <a:p>
            <a:pPr lvl="1"/>
            <a:r>
              <a:rPr lang="en-US" dirty="0" smtClean="0"/>
              <a:t>Can a city adopt regulations or develop a MOU that adopts best practices for drilling?</a:t>
            </a:r>
          </a:p>
          <a:p>
            <a:pPr lvl="1"/>
            <a:r>
              <a:rPr lang="en-US" dirty="0" smtClean="0"/>
              <a:t>Will the oil and gas operators agree to such best practices?</a:t>
            </a:r>
          </a:p>
          <a:p>
            <a:r>
              <a:rPr lang="en-US" dirty="0" smtClean="0"/>
              <a:t>Council concerned about “property rights.”</a:t>
            </a:r>
          </a:p>
          <a:p>
            <a:r>
              <a:rPr lang="en-US" dirty="0" smtClean="0"/>
              <a:t>Final product is MOU and regulations exceeding state and local regulations in 30 different areas.</a:t>
            </a:r>
          </a:p>
          <a:p>
            <a:endParaRPr lang="en-US" dirty="0"/>
          </a:p>
        </p:txBody>
      </p:sp>
    </p:spTree>
    <p:extLst>
      <p:ext uri="{BB962C8B-B14F-4D97-AF65-F5344CB8AC3E}">
        <p14:creationId xmlns:p14="http://schemas.microsoft.com/office/powerpoint/2010/main" val="2825868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CITIZEN ACTIVIST’S RESPONSE</a:t>
            </a:r>
            <a:endParaRPr lang="en-US" dirty="0"/>
          </a:p>
        </p:txBody>
      </p:sp>
      <p:sp>
        <p:nvSpPr>
          <p:cNvPr id="3" name="Content Placeholder 2"/>
          <p:cNvSpPr>
            <a:spLocks noGrp="1"/>
          </p:cNvSpPr>
          <p:nvPr>
            <p:ph idx="1"/>
          </p:nvPr>
        </p:nvSpPr>
        <p:spPr/>
        <p:txBody>
          <a:bodyPr/>
          <a:lstStyle/>
          <a:p>
            <a:r>
              <a:rPr lang="en-US" dirty="0" smtClean="0"/>
              <a:t>Disregarded the Council’s approach as they sincerely believed “we don’t know if fracking is safe”</a:t>
            </a:r>
          </a:p>
          <a:p>
            <a:r>
              <a:rPr lang="en-US" dirty="0" smtClean="0"/>
              <a:t>Sought temporary “ban” from beginning</a:t>
            </a:r>
          </a:p>
          <a:p>
            <a:r>
              <a:rPr lang="en-US" dirty="0" smtClean="0"/>
              <a:t>When council adopted MOU approach began petition process</a:t>
            </a:r>
          </a:p>
          <a:p>
            <a:r>
              <a:rPr lang="en-US" dirty="0" smtClean="0"/>
              <a:t>With help of outside groups gathered 3,382 signatures to place on ballot</a:t>
            </a:r>
          </a:p>
          <a:p>
            <a:r>
              <a:rPr lang="en-US" dirty="0" smtClean="0"/>
              <a:t>Question 300 mandates 5 year ban on drilling</a:t>
            </a:r>
          </a:p>
          <a:p>
            <a:pPr lvl="1"/>
            <a:r>
              <a:rPr lang="en-US" dirty="0" smtClean="0"/>
              <a:t>Nothing required during 5 years, other than passage of time</a:t>
            </a:r>
          </a:p>
          <a:p>
            <a:pPr marL="0" indent="0">
              <a:buNone/>
            </a:pPr>
            <a:endParaRPr lang="en-US" dirty="0" smtClean="0"/>
          </a:p>
          <a:p>
            <a:endParaRPr lang="en-US" dirty="0"/>
          </a:p>
        </p:txBody>
      </p:sp>
    </p:spTree>
    <p:extLst>
      <p:ext uri="{BB962C8B-B14F-4D97-AF65-F5344CB8AC3E}">
        <p14:creationId xmlns:p14="http://schemas.microsoft.com/office/powerpoint/2010/main" val="222570908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1234</TotalTime>
  <Words>1006</Words>
  <Application>Microsoft Office PowerPoint</Application>
  <PresentationFormat>Custom</PresentationFormat>
  <Paragraphs>112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Wisp</vt:lpstr>
      <vt:lpstr>WHAT THE FRACK?</vt:lpstr>
      <vt:lpstr>PATRICK A. QUINN, CPA  Term Limited Mayor  </vt:lpstr>
      <vt:lpstr>OIL AND GAS EXPLORATION AND DEVELOPMENT THE PROCESS</vt:lpstr>
      <vt:lpstr>OIL AND GAS EXPLORATION AND DEVELOPMENT FACTS</vt:lpstr>
      <vt:lpstr>THE PLAYERS </vt:lpstr>
      <vt:lpstr>GOVERNMENTAL REGULATION</vt:lpstr>
      <vt:lpstr>What Happened </vt:lpstr>
      <vt:lpstr>CITY COUNCIL RESPONSE </vt:lpstr>
      <vt:lpstr>CITIZEN ACTIVIST’S RESPONSE</vt:lpstr>
      <vt:lpstr>OIL AND GAS COMMUNITY RESPONSE</vt:lpstr>
      <vt:lpstr>ELECTION 2013 </vt:lpstr>
      <vt:lpstr>THIS IS A FINE MESS YOU HAVE GOTTEN US INTO OLLIE</vt:lpstr>
      <vt:lpstr>“I” STATEMENTS</vt:lpstr>
      <vt:lpstr>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THE FRACK?</dc:title>
  <dc:creator>Pat</dc:creator>
  <cp:lastModifiedBy>.</cp:lastModifiedBy>
  <cp:revision>26</cp:revision>
  <cp:lastPrinted>2014-01-21T23:16:36Z</cp:lastPrinted>
  <dcterms:created xsi:type="dcterms:W3CDTF">2014-01-20T23:41:20Z</dcterms:created>
  <dcterms:modified xsi:type="dcterms:W3CDTF">2014-01-22T18:41:00Z</dcterms:modified>
</cp:coreProperties>
</file>